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4" r:id="rId4"/>
    <p:sldId id="297" r:id="rId5"/>
    <p:sldId id="302" r:id="rId6"/>
    <p:sldId id="301" r:id="rId7"/>
    <p:sldId id="265" r:id="rId8"/>
    <p:sldId id="267" r:id="rId9"/>
    <p:sldId id="268" r:id="rId10"/>
    <p:sldId id="271" r:id="rId11"/>
    <p:sldId id="286" r:id="rId12"/>
    <p:sldId id="312" r:id="rId13"/>
    <p:sldId id="292" r:id="rId14"/>
    <p:sldId id="293" r:id="rId15"/>
    <p:sldId id="295" r:id="rId16"/>
    <p:sldId id="272" r:id="rId17"/>
    <p:sldId id="281" r:id="rId18"/>
    <p:sldId id="282" r:id="rId19"/>
    <p:sldId id="296" r:id="rId20"/>
    <p:sldId id="299" r:id="rId21"/>
    <p:sldId id="300" r:id="rId22"/>
    <p:sldId id="273" r:id="rId23"/>
    <p:sldId id="310" r:id="rId24"/>
    <p:sldId id="259" r:id="rId25"/>
    <p:sldId id="307" r:id="rId26"/>
    <p:sldId id="306" r:id="rId27"/>
    <p:sldId id="303" r:id="rId28"/>
    <p:sldId id="260" r:id="rId29"/>
    <p:sldId id="262" r:id="rId30"/>
    <p:sldId id="263" r:id="rId31"/>
    <p:sldId id="264" r:id="rId32"/>
    <p:sldId id="311" r:id="rId33"/>
    <p:sldId id="313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9DD7-FD9A-4CE2-A6D1-9A502395B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66237-3C16-4EBF-B6C4-327B49B33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1405-6CC2-4B93-8672-54D29A79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6F3BD-20B4-489C-A562-2D6A12FC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F6FA-8016-4F78-BD55-E0128E80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8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6975-61C3-48A2-99DE-17A4532B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C032E-9F12-4A54-AC2E-F27DEE7BE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A702A-B268-4149-9D0C-2BECDEF5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4EF9-E0F3-4AAF-8D96-0867D036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6C8C1-2E14-4396-8911-3D50A7BB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18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7E5A6-5B22-4BF4-8D15-CA774E525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73DE8-87D8-45CA-9943-74FE1000E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D021-6F20-48DD-99D7-FC64902D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E95F-0B4E-4582-B25B-ADD13D87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41F51-E902-4541-A693-3AA33B0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29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A4B9-905A-44DC-81BB-8492EA56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AD60-8908-48D5-BC4E-010ED6AB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CB14-2340-4EBC-98ED-663E6BFC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8A39B-4F0F-475C-BBD6-F85865C3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A9F7-01CD-4CAF-AD16-788469CD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6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8B72-C7B9-4FCB-AFBE-DA0B6A15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44FAD-BEA2-4018-BAEB-B38309648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F100-BE88-4BF1-B279-98BF7642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E440-E70E-4412-902B-76DC1003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64735-969A-4E34-9A44-28CD4950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2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BA34-E456-419F-9717-91E95A36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D6115-07BD-4F28-A782-F71FAA050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37BBB-08C6-4CAD-9A7A-E79D9588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3B2EA-BECE-45F6-A484-8D418CD4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E63EF-4058-43D9-98EC-3D767AB5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4E12B-2149-4DE3-A899-9AF3931F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74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4402-047A-4AC7-9EE9-04A62129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67A8-C3D9-4CBE-BCC3-05E3AF7B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7B3A5-A0F9-4029-9DCC-1AEB0345D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C516-321F-4429-87A6-53269C361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EA912-444F-415A-A9B6-11E95DDDD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CFADD-FACB-43EC-AB03-50B02E30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BD420-6F8B-4A09-9780-B7E90BC4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B7243-9531-41D1-94D9-D113FFE7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6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8BAE-21C2-47CF-BD17-7E11661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911A8-D9A3-41D0-9568-6CA9FD7B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89B16-F6A5-4588-87F5-6A98F89C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0996E-2B21-4509-8C9A-C795FEBB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56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4F9FE-A971-456D-9D7B-628C7E44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3D7DB-5EDF-4376-96F3-162CDCE7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0A09-16ED-4310-9423-2D135EEF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06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1EB8-E267-4BE1-BD17-1F97A0E5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23AA-1D6D-4526-8D57-61BA754E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FE093-BD55-412E-B033-CA8B4A0C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96110-D088-47B4-81D2-3BCB4ACF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A40B8-C6BA-409B-B4C8-379A48EF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F731A-676A-489A-B9CA-650E7A81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74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80B4-A8C6-4777-8B75-FEBE68C2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9A04F-9CCB-4297-9E14-70FA0CCE4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9A6F-E5BF-472A-B628-7C028A30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425E-C46C-4B5C-9088-7501E1B8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9740D-0DBF-4592-8938-21BB15B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5261-5C9B-49E4-B1EE-898DBBBB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40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E32B3-245B-490C-BF35-62D0EECA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4923C-374A-424E-9923-915F25FA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359AB-4FD0-4B18-959D-64EA7072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A80A-0B97-4529-ABF4-675545263794}" type="datetimeFigureOut">
              <a:rPr lang="en-CA" smtClean="0"/>
              <a:t>2021-11-17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3280-F50F-4AA3-B2D6-8A44D133E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2C052-1E0A-4EC4-B68E-4A001A837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B15F-C126-4E57-A8CF-2AC7BBEDE5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99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2517-021-08804-7" TargetMode="External"/><Relationship Id="rId2" Type="http://schemas.openxmlformats.org/officeDocument/2006/relationships/hyperlink" Target="https://link.springer.com/article/10.1007/s12517-021-08704-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R6sIsoWgU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952B-6758-4C6D-B2BB-BDC931395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575"/>
            <a:ext cx="9144000" cy="1109006"/>
          </a:xfrm>
        </p:spPr>
        <p:txBody>
          <a:bodyPr>
            <a:normAutofit/>
          </a:bodyPr>
          <a:lstStyle/>
          <a:p>
            <a:r>
              <a:rPr lang="en-CA" b="1" dirty="0"/>
              <a:t>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948EC-A0AD-4D47-9A71-70F17FC38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b="1" dirty="0"/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5D6E701-DE50-4680-A536-A1719D6EF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48" y="1600200"/>
            <a:ext cx="4977353" cy="49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11"/>
            <a:ext cx="10515600" cy="81782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“Correlation does not imply causation”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B6628F0-9AE8-4E25-A9D3-1517F8041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5" y="849415"/>
            <a:ext cx="7308253" cy="5864874"/>
          </a:xfrm>
        </p:spPr>
      </p:pic>
    </p:spTree>
    <p:extLst>
      <p:ext uri="{BB962C8B-B14F-4D97-AF65-F5344CB8AC3E}">
        <p14:creationId xmlns:p14="http://schemas.microsoft.com/office/powerpoint/2010/main" val="368003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365126"/>
            <a:ext cx="11588620" cy="96788"/>
          </a:xfrm>
        </p:spPr>
        <p:txBody>
          <a:bodyPr>
            <a:normAutofit fontScale="90000"/>
          </a:bodyPr>
          <a:lstStyle/>
          <a:p>
            <a:endParaRPr lang="en-CA" b="1" dirty="0"/>
          </a:p>
        </p:txBody>
      </p:sp>
      <p:pic>
        <p:nvPicPr>
          <p:cNvPr id="7" name="Content Placeholder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DC09F11-AFE5-49C8-8AC6-3D93482EA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365126"/>
            <a:ext cx="11767966" cy="6127748"/>
          </a:xfrm>
        </p:spPr>
      </p:pic>
    </p:spTree>
    <p:extLst>
      <p:ext uri="{BB962C8B-B14F-4D97-AF65-F5344CB8AC3E}">
        <p14:creationId xmlns:p14="http://schemas.microsoft.com/office/powerpoint/2010/main" val="208909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A95E-FA83-4DFE-9DF1-4404C8AD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17"/>
            <a:ext cx="10515600" cy="791851"/>
          </a:xfrm>
        </p:spPr>
        <p:txBody>
          <a:bodyPr/>
          <a:lstStyle/>
          <a:p>
            <a:pPr algn="ctr"/>
            <a:r>
              <a:rPr lang="en-CA" b="1" dirty="0"/>
              <a:t>Tim </a:t>
            </a:r>
            <a:r>
              <a:rPr lang="en-CA" b="1" dirty="0" err="1"/>
              <a:t>Harford</a:t>
            </a:r>
            <a:r>
              <a:rPr lang="en-CA" b="1" dirty="0"/>
              <a:t>: On Lying with Statistics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8DA273A-C297-487A-9527-E7F2BE4D8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12" y="1208516"/>
            <a:ext cx="5898576" cy="5432667"/>
          </a:xfrm>
        </p:spPr>
      </p:pic>
    </p:spTree>
    <p:extLst>
      <p:ext uri="{BB962C8B-B14F-4D97-AF65-F5344CB8AC3E}">
        <p14:creationId xmlns:p14="http://schemas.microsoft.com/office/powerpoint/2010/main" val="72858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4" y="155643"/>
            <a:ext cx="11873210" cy="973361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Another example of a validity problem: stoned monkeys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" y="979714"/>
            <a:ext cx="11873211" cy="3592499"/>
          </a:xfrm>
        </p:spPr>
      </p:pic>
      <p:pic>
        <p:nvPicPr>
          <p:cNvPr id="1026" name="Picture 2" descr="Image result for stoned 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4" y="5010656"/>
            <a:ext cx="2768666" cy="1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oned 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18" y="4957919"/>
            <a:ext cx="2976968" cy="19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oned monk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45" y="4871770"/>
            <a:ext cx="2414486" cy="21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6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0954"/>
          </a:xfrm>
        </p:spPr>
        <p:txBody>
          <a:bodyPr/>
          <a:lstStyle/>
          <a:p>
            <a:r>
              <a:rPr lang="en-CA" b="1" dirty="0"/>
              <a:t>				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082"/>
            <a:ext cx="10515600" cy="509288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Reliability</a:t>
            </a:r>
            <a:r>
              <a:rPr lang="en-US" dirty="0"/>
              <a:t> – this term refers to the </a:t>
            </a:r>
            <a:r>
              <a:rPr lang="en-US" b="1" dirty="0">
                <a:solidFill>
                  <a:srgbClr val="7030A0"/>
                </a:solidFill>
              </a:rPr>
              <a:t>consistency</a:t>
            </a:r>
            <a:r>
              <a:rPr lang="en-US" dirty="0"/>
              <a:t>, quality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and/or  reproducibility of research findings. Study findings are highly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reliable if they consistently produce similar results when re-tested.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2F1FC8E-AD8F-4D9B-ADDF-A1067CD1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2711516"/>
            <a:ext cx="5769203" cy="3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0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2765"/>
          </a:xfrm>
        </p:spPr>
        <p:txBody>
          <a:bodyPr/>
          <a:lstStyle/>
          <a:p>
            <a:pPr algn="ctr"/>
            <a:r>
              <a:rPr lang="en-CA" b="1" dirty="0"/>
              <a:t>Testability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1" y="829560"/>
            <a:ext cx="10515600" cy="4951478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Testability </a:t>
            </a:r>
            <a:r>
              <a:rPr lang="en-CA" dirty="0"/>
              <a:t>refers to whether or not data collected through research can be analyzed or "tested" sufficiently to determine whether or not a claim can be falsified. </a:t>
            </a:r>
          </a:p>
          <a:p>
            <a:endParaRPr lang="en-CA" dirty="0"/>
          </a:p>
          <a:p>
            <a:r>
              <a:rPr lang="en-CA" dirty="0"/>
              <a:t>Another way to put it: testability refers to the content and quality of your data, </a:t>
            </a:r>
            <a:r>
              <a:rPr lang="en-CA" dirty="0" err="1"/>
              <a:t>ie</a:t>
            </a:r>
            <a:r>
              <a:rPr lang="en-CA" dirty="0"/>
              <a:t>. does the data you collected really answer your question?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E.g. </a:t>
            </a:r>
            <a:r>
              <a:rPr lang="en-CA" b="1" dirty="0"/>
              <a:t>peer support program evaluation </a:t>
            </a:r>
            <a:r>
              <a:rPr lang="en-CA" dirty="0"/>
              <a:t>&amp; they collected data on when/how long peer supporters spent with staff members as an indicator of the program’s performance. 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45DB163-EE65-4C0D-A2EE-41B5B384F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17" y="4897748"/>
            <a:ext cx="2940377" cy="19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75"/>
            <a:ext cx="10515600" cy="725017"/>
          </a:xfrm>
        </p:spPr>
        <p:txBody>
          <a:bodyPr/>
          <a:lstStyle/>
          <a:p>
            <a:pPr algn="ctr"/>
            <a:r>
              <a:rPr lang="en-CA" b="1" dirty="0"/>
              <a:t>Objectivity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802"/>
            <a:ext cx="10515600" cy="5121161"/>
          </a:xfrm>
        </p:spPr>
        <p:txBody>
          <a:bodyPr/>
          <a:lstStyle/>
          <a:p>
            <a:r>
              <a:rPr lang="en-CA" dirty="0"/>
              <a:t>Objectivity refers to the goal of removing sources of human bias that might confound your results. 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“The first principle is that you must not fool yourself and you are the easiest person to fool</a:t>
            </a:r>
            <a:r>
              <a:rPr lang="en-CA" dirty="0"/>
              <a:t>” - Richard Feynman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FF5B76D-1C97-4749-AD6E-5E39FEF4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60" y="3327505"/>
            <a:ext cx="5829300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8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0" y="97276"/>
            <a:ext cx="8883578" cy="6639831"/>
          </a:xfrm>
        </p:spPr>
      </p:pic>
    </p:spTree>
    <p:extLst>
      <p:ext uri="{BB962C8B-B14F-4D97-AF65-F5344CB8AC3E}">
        <p14:creationId xmlns:p14="http://schemas.microsoft.com/office/powerpoint/2010/main" val="330040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210" y="1284050"/>
            <a:ext cx="13540244" cy="2325931"/>
          </a:xfrm>
        </p:spPr>
      </p:pic>
    </p:spTree>
    <p:extLst>
      <p:ext uri="{BB962C8B-B14F-4D97-AF65-F5344CB8AC3E}">
        <p14:creationId xmlns:p14="http://schemas.microsoft.com/office/powerpoint/2010/main" val="126336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598C-FDE1-4C78-8ED0-71250883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52004"/>
            <a:ext cx="10515600" cy="718957"/>
          </a:xfrm>
        </p:spPr>
        <p:txBody>
          <a:bodyPr/>
          <a:lstStyle/>
          <a:p>
            <a:pPr algn="ctr"/>
            <a:r>
              <a:rPr lang="en-CA" b="1" dirty="0"/>
              <a:t>Parsimony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4BCE-5B20-469A-825D-629B6294C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This refers to the idea that the simplest answer is usually the best.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Also known as Occam’s razor or the K.I.S.S. principle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Ex.: A lot of times people will explain an event by invoking a complex conspiracy involving multiple actors – and sometimes whole governments – when the answer is most likely incompetence, negligence or some other individual factor. </a:t>
            </a:r>
          </a:p>
          <a:p>
            <a:endParaRPr lang="en-CA" dirty="0"/>
          </a:p>
          <a:p>
            <a:r>
              <a:rPr lang="en-CA" dirty="0"/>
              <a:t>The more convoluted the answer, the less likely it is to be true.</a:t>
            </a:r>
          </a:p>
        </p:txBody>
      </p:sp>
      <p:pic>
        <p:nvPicPr>
          <p:cNvPr id="5" name="Picture 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DBA7D2AC-4A09-4D8A-99DD-CE68525DC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68" y="-329513"/>
            <a:ext cx="2311607" cy="21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9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E0C2-1BD0-4B10-8BBA-409F432A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Science is 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13BD100-7494-4288-AC0D-0D01ACF09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8" y="1649081"/>
            <a:ext cx="8050491" cy="4600281"/>
          </a:xfrm>
        </p:spPr>
      </p:pic>
    </p:spTree>
    <p:extLst>
      <p:ext uri="{BB962C8B-B14F-4D97-AF65-F5344CB8AC3E}">
        <p14:creationId xmlns:p14="http://schemas.microsoft.com/office/powerpoint/2010/main" val="428055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08E2-2613-40A0-92B1-5C97515C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505"/>
            <a:ext cx="10515600" cy="1325563"/>
          </a:xfrm>
        </p:spPr>
        <p:txBody>
          <a:bodyPr/>
          <a:lstStyle/>
          <a:p>
            <a:pPr algn="ctr"/>
            <a:r>
              <a:rPr lang="en-CA" b="1" dirty="0"/>
              <a:t>Falsifiability</a:t>
            </a:r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C0AC8B8C-7C19-4FF2-A3A9-68209DEFD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9" y="1772394"/>
            <a:ext cx="7391561" cy="43078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93B1F-C2B2-443B-BA53-A932DF03D1ED}"/>
              </a:ext>
            </a:extLst>
          </p:cNvPr>
          <p:cNvSpPr txBox="1"/>
          <p:nvPr/>
        </p:nvSpPr>
        <p:spPr>
          <a:xfrm>
            <a:off x="7884737" y="945962"/>
            <a:ext cx="3757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Historically, scientists tried to prove things were TRUE (verifiability). However, a guy called </a:t>
            </a:r>
            <a:r>
              <a:rPr lang="en-CA" sz="2400" b="1" dirty="0"/>
              <a:t>Karl Popper </a:t>
            </a:r>
            <a:r>
              <a:rPr lang="en-CA" sz="2400" dirty="0"/>
              <a:t>said, “you’re doing it wrong”.  An example of this is swans. If all you’ve ever seen are white swans does that mean all swans are white? </a:t>
            </a:r>
          </a:p>
        </p:txBody>
      </p:sp>
      <p:pic>
        <p:nvPicPr>
          <p:cNvPr id="8" name="Picture 7" descr="A picture containing water, bird, outdoor, aquatic bird&#10;&#10;Description automatically generated">
            <a:extLst>
              <a:ext uri="{FF2B5EF4-FFF2-40B4-BE49-F238E27FC236}">
                <a16:creationId xmlns:a16="http://schemas.microsoft.com/office/drawing/2014/main" id="{9F7C5558-34BD-4A5A-B781-FF41474B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36" y="4326250"/>
            <a:ext cx="1640263" cy="2458792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B2DA00C-9F7A-480C-9000-3BBAA1890D4B}"/>
              </a:ext>
            </a:extLst>
          </p:cNvPr>
          <p:cNvSpPr/>
          <p:nvPr/>
        </p:nvSpPr>
        <p:spPr>
          <a:xfrm>
            <a:off x="10501459" y="4109839"/>
            <a:ext cx="942680" cy="77582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E62BE-DAA0-481B-9035-769B02063F06}"/>
              </a:ext>
            </a:extLst>
          </p:cNvPr>
          <p:cNvSpPr txBox="1"/>
          <p:nvPr/>
        </p:nvSpPr>
        <p:spPr>
          <a:xfrm>
            <a:off x="10543880" y="4324935"/>
            <a:ext cx="85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/>
              <a:t>What the honk?</a:t>
            </a:r>
          </a:p>
        </p:txBody>
      </p:sp>
    </p:spTree>
    <p:extLst>
      <p:ext uri="{BB962C8B-B14F-4D97-AF65-F5344CB8AC3E}">
        <p14:creationId xmlns:p14="http://schemas.microsoft.com/office/powerpoint/2010/main" val="2596049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3209-DF25-4C76-97BF-D379464C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7617"/>
            <a:ext cx="10515600" cy="1325563"/>
          </a:xfrm>
        </p:spPr>
        <p:txBody>
          <a:bodyPr/>
          <a:lstStyle/>
          <a:p>
            <a:r>
              <a:rPr lang="en-CA" dirty="0"/>
              <a:t>Which of these statements are falsifiable?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97EA-D764-43F2-9B1B-619D36A1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204"/>
            <a:ext cx="10515600" cy="4979759"/>
          </a:xfrm>
        </p:spPr>
        <p:txBody>
          <a:bodyPr/>
          <a:lstStyle/>
          <a:p>
            <a:r>
              <a:rPr lang="en-CA" dirty="0"/>
              <a:t>My dog is psychic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</a:rPr>
              <a:t>YES</a:t>
            </a:r>
            <a:endParaRPr lang="en-CA" dirty="0">
              <a:solidFill>
                <a:srgbClr val="00B0F0"/>
              </a:solidFill>
            </a:endParaRPr>
          </a:p>
          <a:p>
            <a:r>
              <a:rPr lang="en-CA" dirty="0"/>
              <a:t>Alien life forms control the human world from beyond the solar system</a:t>
            </a:r>
          </a:p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NO</a:t>
            </a:r>
          </a:p>
          <a:p>
            <a:r>
              <a:rPr lang="en-CA" dirty="0"/>
              <a:t>Covid-19 is really a fake virus created by the government to scare people into giving up their rights.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</a:rPr>
              <a:t>YES</a:t>
            </a:r>
          </a:p>
          <a:p>
            <a:r>
              <a:rPr lang="en-CA" dirty="0"/>
              <a:t>There is a ghost living in my attic</a:t>
            </a:r>
          </a:p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NO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67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Transparency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89" y="1582434"/>
            <a:ext cx="11444139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CA" b="1" dirty="0"/>
              <a:t>Transparency</a:t>
            </a:r>
            <a:r>
              <a:rPr lang="en-CA" dirty="0"/>
              <a:t> refers to the research practice of fully documenting one’s study, including the methods, the data, the hypotheses/research questions and the findings. Another term we frequently see for this is ‘open science.’</a:t>
            </a:r>
          </a:p>
          <a:p>
            <a:pPr marL="0" indent="0">
              <a:lnSpc>
                <a:spcPct val="150000"/>
              </a:lnSpc>
              <a:buNone/>
            </a:pPr>
            <a:endParaRPr lang="en-CA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EAE9DA-4D56-40A0-8EE7-B4128A3C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43" y="3629320"/>
            <a:ext cx="3888313" cy="2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Scientific principle: </a:t>
            </a:r>
            <a:br>
              <a:rPr lang="en-CA" b="1" dirty="0"/>
            </a:br>
            <a:r>
              <a:rPr lang="en-CA" b="1" dirty="0"/>
              <a:t>replication (building an evidence 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854808"/>
            <a:ext cx="1035651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Replication</a:t>
            </a:r>
            <a:r>
              <a:rPr lang="en-US" dirty="0"/>
              <a:t> – when a study uses the </a:t>
            </a:r>
            <a:r>
              <a:rPr lang="en-US" i="1" dirty="0"/>
              <a:t>same</a:t>
            </a:r>
            <a:r>
              <a:rPr lang="en-US" dirty="0"/>
              <a:t> methods as an original piece of research to see if a second (or third or fourth) study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achieves similar results. This strategy is used to build an evidence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base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Reproduction </a:t>
            </a:r>
            <a:r>
              <a:rPr lang="en-US" dirty="0"/>
              <a:t>– a study that uses</a:t>
            </a:r>
            <a:r>
              <a:rPr lang="en-US" b="1" dirty="0"/>
              <a:t> </a:t>
            </a:r>
            <a:r>
              <a:rPr lang="en-US" dirty="0"/>
              <a:t>similar, but not the same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methods, as an original piece of research to see if similar results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can be achieved. These studies also help us to understand 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strengths and limitations of different interventions.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28" y="1690687"/>
            <a:ext cx="2289242" cy="42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89DE-8633-4D9C-8FE9-4A165CB2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2" y="150829"/>
            <a:ext cx="10515600" cy="772999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Why should we trust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337D-78CB-4E78-98E6-00F2112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864"/>
            <a:ext cx="10515600" cy="5008039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Transparency means we have a built-in error checking system: peer review; post-publication review and, increasingly, open science systems</a:t>
            </a:r>
          </a:p>
          <a:p>
            <a:endParaRPr lang="en-CA" dirty="0"/>
          </a:p>
          <a:p>
            <a:r>
              <a:rPr lang="en-CA" dirty="0"/>
              <a:t>A great source for knowledge about scientific error and fraud: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RETRACTION WATCH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130F5CE-7A91-4BB3-9A47-DD765DB7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74" y="3605950"/>
            <a:ext cx="5796675" cy="31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81DE-F42C-4F03-BBA6-75A7223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7" y="476758"/>
            <a:ext cx="11726944" cy="1325563"/>
          </a:xfrm>
        </p:spPr>
        <p:txBody>
          <a:bodyPr>
            <a:normAutofit fontScale="90000"/>
          </a:bodyPr>
          <a:lstStyle/>
          <a:p>
            <a:r>
              <a:rPr lang="en-CA" sz="3600" b="1" dirty="0"/>
              <a:t>Springer Nature retracted 44 papers from a journal in the Middle East after determining that they were junk. From</a:t>
            </a:r>
            <a:br>
              <a:rPr lang="en-CA" sz="3600" b="1" dirty="0"/>
            </a:br>
            <a:r>
              <a:rPr lang="en-CA" sz="3600" b="1" dirty="0"/>
              <a:t>Retraction Watch: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3FB7E-DB4A-403A-BE98-5AF85A31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28" y="1898390"/>
            <a:ext cx="11726944" cy="4351338"/>
          </a:xfrm>
        </p:spPr>
        <p:txBody>
          <a:bodyPr/>
          <a:lstStyle/>
          <a:p>
            <a:r>
              <a:rPr lang="en-CA" dirty="0"/>
              <a:t>“</a:t>
            </a:r>
            <a:r>
              <a:rPr lang="en-CA" dirty="0">
                <a:hlinkClick r:id="rId2"/>
              </a:rPr>
              <a:t>The characteristics of rainfall in coastal areas and the intelligent library book push system oriented to the Internet of Things</a:t>
            </a:r>
            <a:r>
              <a:rPr lang="en-CA" dirty="0"/>
              <a:t>,” was purportedly written by Hailing Chi, of the library at the Zibo Vocational Institute in Shandong — which we loosely summarize as: “The rain in Spain falls mainly on my new smart refrigerator.” </a:t>
            </a:r>
          </a:p>
          <a:p>
            <a:r>
              <a:rPr lang="en-CA" dirty="0"/>
              <a:t>And, perhaps our favorite, “</a:t>
            </a:r>
            <a:r>
              <a:rPr lang="en-CA" dirty="0">
                <a:hlinkClick r:id="rId3"/>
              </a:rPr>
              <a:t>Distribution of earthquake activity in mountain area based on embedded system and physical fitness detection of basketball</a:t>
            </a:r>
            <a:r>
              <a:rPr lang="en-CA" dirty="0"/>
              <a:t>,” which sounds like it might be the poorly-written elevator pitch for a new animated movie in which The Smurfs meet a volatile Shaq. </a:t>
            </a:r>
          </a:p>
          <a:p>
            <a:endParaRPr lang="en-CA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E2853D-0709-468D-A8BA-FE3991718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3" y="608935"/>
            <a:ext cx="2337846" cy="1097318"/>
          </a:xfrm>
          <a:prstGeom prst="rect">
            <a:avLst/>
          </a:prstGeom>
        </p:spPr>
      </p:pic>
      <p:pic>
        <p:nvPicPr>
          <p:cNvPr id="7" name="Picture 6" descr="A picture containing indoor, toy, blue&#10;&#10;Description automatically generated">
            <a:extLst>
              <a:ext uri="{FF2B5EF4-FFF2-40B4-BE49-F238E27FC236}">
                <a16:creationId xmlns:a16="http://schemas.microsoft.com/office/drawing/2014/main" id="{6A0B08BE-9547-4BFC-ABCA-9A87A44B7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19" y="5170258"/>
            <a:ext cx="1328448" cy="16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6D08-8892-4D1E-852A-D1F152FC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Does error/bias/fraud mean we shouldn’t be skeptical consumers of science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9BE9-BE0C-4661-9B28-5C188D2FE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sz="9600" b="1" dirty="0">
              <a:highlight>
                <a:srgbClr val="FF0000"/>
              </a:highlight>
            </a:endParaRPr>
          </a:p>
          <a:p>
            <a:pPr marL="0" indent="0" algn="ctr">
              <a:buNone/>
            </a:pPr>
            <a:r>
              <a:rPr lang="en-CA" sz="9600" b="1" dirty="0">
                <a:highlight>
                  <a:srgbClr val="FF0000"/>
                </a:highlight>
              </a:rPr>
              <a:t>NO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62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B5DB-16FE-4E76-AC8E-8F498CDF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other big thing science has going for it is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6A4A-C640-46A2-A8D9-FF9BCC9F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Encouraging scientists and non-scientists alike to engage in critical thinking!!</a:t>
            </a:r>
          </a:p>
          <a:p>
            <a:r>
              <a:rPr lang="en-CA" dirty="0"/>
              <a:t>Science advances when people find problems in existing theories/explanations and then work to resolve those issues.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964025F6-EB0B-49B0-B054-95C60E8F9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04" y="3886932"/>
            <a:ext cx="4550791" cy="26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53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5B2D-C8B4-4EA0-88DB-142DD88E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When Scientists don’t agree: Global warming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AA325B4-0457-412B-973F-8C344CE76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52" y="1690688"/>
            <a:ext cx="6516496" cy="4351338"/>
          </a:xfrm>
        </p:spPr>
      </p:pic>
    </p:spTree>
    <p:extLst>
      <p:ext uri="{BB962C8B-B14F-4D97-AF65-F5344CB8AC3E}">
        <p14:creationId xmlns:p14="http://schemas.microsoft.com/office/powerpoint/2010/main" val="264154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25D4-A1A6-481E-A19D-09F2C84D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What is the percentage of climate scientists who believe we are undergoing climate change?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ECB125-B7F9-454B-9F63-7C2D33126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87" y="2539308"/>
            <a:ext cx="4762500" cy="3390900"/>
          </a:xfrm>
        </p:spPr>
      </p:pic>
    </p:spTree>
    <p:extLst>
      <p:ext uri="{BB962C8B-B14F-4D97-AF65-F5344CB8AC3E}">
        <p14:creationId xmlns:p14="http://schemas.microsoft.com/office/powerpoint/2010/main" val="367543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34CD-1EC2-4EAA-B319-54D4092F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5186-7BAC-4644-967A-2A2B6D13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Science is a set of </a:t>
            </a:r>
            <a:r>
              <a:rPr lang="en-CA" b="1" dirty="0"/>
              <a:t>systematic process </a:t>
            </a:r>
            <a:r>
              <a:rPr lang="en-CA" dirty="0"/>
              <a:t>for understanding the natural or social world.</a:t>
            </a:r>
          </a:p>
          <a:p>
            <a:endParaRPr lang="en-CA" dirty="0"/>
          </a:p>
          <a:p>
            <a:r>
              <a:rPr lang="en-CA" dirty="0"/>
              <a:t>It operates according to a series of agreed upon principles (which we’ll get to shortly)</a:t>
            </a:r>
          </a:p>
          <a:p>
            <a:endParaRPr lang="en-CA" dirty="0"/>
          </a:p>
          <a:p>
            <a:r>
              <a:rPr lang="en-CA" dirty="0"/>
              <a:t>Underlying science is “empiricism” 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F60809D-68E8-430A-83F0-2E00B950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19" y="40012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17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6CCA-29D3-48B3-ACB1-C4C7EA79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47" y="92373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/>
              <a:t>Approx. 98.4% (Cook et al. 2004)</a:t>
            </a:r>
            <a:br>
              <a:rPr lang="en-CA" sz="4000" b="1" dirty="0"/>
            </a:br>
            <a:r>
              <a:rPr lang="en-CA" sz="4000" b="1" dirty="0"/>
              <a:t>Approx. 97-98% (</a:t>
            </a:r>
            <a:r>
              <a:rPr lang="en-CA" sz="4000" b="1" dirty="0" err="1"/>
              <a:t>Anderegg</a:t>
            </a:r>
            <a:r>
              <a:rPr lang="en-CA" sz="4000" b="1" dirty="0"/>
              <a:t> et al. 2012)</a:t>
            </a:r>
            <a:br>
              <a:rPr lang="en-CA" sz="4000" b="1" dirty="0"/>
            </a:br>
            <a:r>
              <a:rPr lang="en-CA" sz="4000" b="1" dirty="0"/>
              <a:t>Approx. 90% (</a:t>
            </a:r>
            <a:r>
              <a:rPr lang="en-CA" sz="4000" b="1" dirty="0" err="1"/>
              <a:t>Verheggen</a:t>
            </a:r>
            <a:r>
              <a:rPr lang="en-CA" sz="4000" b="1" dirty="0"/>
              <a:t> et al. 2014)</a:t>
            </a:r>
            <a:br>
              <a:rPr lang="en-CA" sz="4000" b="1" dirty="0"/>
            </a:br>
            <a:endParaRPr lang="en-CA" sz="4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ADEC92-3E8E-4F5F-AF98-85D5A0430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9" y="3076981"/>
            <a:ext cx="3882986" cy="2941362"/>
          </a:xfrm>
        </p:spPr>
      </p:pic>
    </p:spTree>
    <p:extLst>
      <p:ext uri="{BB962C8B-B14F-4D97-AF65-F5344CB8AC3E}">
        <p14:creationId xmlns:p14="http://schemas.microsoft.com/office/powerpoint/2010/main" val="887019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3996-F0DE-4BA9-873E-2B691209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en-CA" b="1" dirty="0"/>
              <a:t>Study by Yale/George Mason </a:t>
            </a:r>
            <a:r>
              <a:rPr lang="en-CA" sz="3600" b="1" dirty="0"/>
              <a:t>(2017)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221EA-D7F3-4B8A-9D74-BDA9CFA6C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240972"/>
            <a:ext cx="7096943" cy="5301237"/>
          </a:xfrm>
        </p:spPr>
      </p:pic>
    </p:spTree>
    <p:extLst>
      <p:ext uri="{BB962C8B-B14F-4D97-AF65-F5344CB8AC3E}">
        <p14:creationId xmlns:p14="http://schemas.microsoft.com/office/powerpoint/2010/main" val="2013845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11D3-BF51-4711-B351-C49935C9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Merton’s 4 Scientific Norms: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D1839-4174-44DF-9EE5-01A9756C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526"/>
            <a:ext cx="10803903" cy="4351338"/>
          </a:xfrm>
        </p:spPr>
        <p:txBody>
          <a:bodyPr/>
          <a:lstStyle/>
          <a:p>
            <a:r>
              <a:rPr lang="en-CA" b="1" dirty="0"/>
              <a:t>Universalism</a:t>
            </a:r>
            <a:r>
              <a:rPr lang="en-CA" dirty="0"/>
              <a:t>: science is science and facts should be judged on their own merits no matter who is conducting the research or where. </a:t>
            </a:r>
          </a:p>
          <a:p>
            <a:r>
              <a:rPr lang="en-CA" b="1" dirty="0"/>
              <a:t>Disinterestedness</a:t>
            </a:r>
            <a:r>
              <a:rPr lang="en-CA" dirty="0"/>
              <a:t>: scientists should be in the pursuit of knowledge for its own sake, and not for money, ego, reputation, or other benefits.</a:t>
            </a:r>
          </a:p>
          <a:p>
            <a:r>
              <a:rPr lang="en-CA" b="1" dirty="0"/>
              <a:t>Communality</a:t>
            </a:r>
            <a:r>
              <a:rPr lang="en-CA" dirty="0"/>
              <a:t>: scientists should share knowledge so it can be improved and/or built upon.</a:t>
            </a:r>
          </a:p>
          <a:p>
            <a:r>
              <a:rPr lang="en-CA" b="1" dirty="0"/>
              <a:t>Organized skepticism</a:t>
            </a:r>
            <a:r>
              <a:rPr lang="en-CA" dirty="0"/>
              <a:t>: no claim – including scientific ones – should be accepted at face value.</a:t>
            </a:r>
          </a:p>
          <a:p>
            <a:endParaRPr lang="en-CA" dirty="0"/>
          </a:p>
        </p:txBody>
      </p:sp>
      <p:pic>
        <p:nvPicPr>
          <p:cNvPr id="5" name="Picture 4" descr="A picture containing text, person, person, shelf&#10;&#10;Description automatically generated">
            <a:extLst>
              <a:ext uri="{FF2B5EF4-FFF2-40B4-BE49-F238E27FC236}">
                <a16:creationId xmlns:a16="http://schemas.microsoft.com/office/drawing/2014/main" id="{54B5B74F-D84E-486F-8C8E-935821647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82" y="365125"/>
            <a:ext cx="1758781" cy="17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5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D0D1-C1A6-48BC-8413-4A54962A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 title="Neil deGrasse Tyson Applied Science to the Tooth Fairy">
            <a:hlinkClick r:id="" action="ppaction://media"/>
            <a:extLst>
              <a:ext uri="{FF2B5EF4-FFF2-40B4-BE49-F238E27FC236}">
                <a16:creationId xmlns:a16="http://schemas.microsoft.com/office/drawing/2014/main" id="{F2E8F034-A3E4-43D8-8D61-2B713C95C8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5671" y="461913"/>
            <a:ext cx="10360443" cy="58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8181-689D-428C-B5AA-D0EAFEB1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7C319FF-59ED-4E5D-A0E1-5C787AB53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63" y="139744"/>
            <a:ext cx="5638723" cy="6578511"/>
          </a:xfrm>
        </p:spPr>
      </p:pic>
    </p:spTree>
    <p:extLst>
      <p:ext uri="{BB962C8B-B14F-4D97-AF65-F5344CB8AC3E}">
        <p14:creationId xmlns:p14="http://schemas.microsoft.com/office/powerpoint/2010/main" val="161765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F523-A936-49FC-AB6A-BAFC289D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Empiricism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E3CF-81A3-457D-AAB6-DBD2CC9F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01" y="2300140"/>
            <a:ext cx="11209256" cy="428919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Science is based on an </a:t>
            </a:r>
            <a:r>
              <a:rPr lang="en-CA" b="1" dirty="0"/>
              <a:t>empirical </a:t>
            </a:r>
            <a:r>
              <a:rPr lang="en-CA" dirty="0"/>
              <a:t>model of the world – one in which scientists and others believe that all knowledge is derived from our senses –our ability to see, hear, touch, taste &amp; otherwise experience the world.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Science is observation. We observe things, compare our observations to the research literature, formulate ideas on how things might work &amp; then set out to test our ideas through collecting data.</a:t>
            </a:r>
          </a:p>
          <a:p>
            <a:endParaRPr lang="en-CA" dirty="0"/>
          </a:p>
          <a:p>
            <a:r>
              <a:rPr lang="en-CA" dirty="0"/>
              <a:t>What is data? A series of observations based on other people’s knowledge, belief and experiences.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E31AABB-5B59-427D-81B8-D51871DE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34" y="131976"/>
            <a:ext cx="3689808" cy="21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0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C6D8-4A2F-4443-9680-1F59F7F6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6A15C-BCEC-4E77-96FF-34C64943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First outlined by Sir Francis Bacon (way back in the late 1500s/early 1600s)</a:t>
            </a:r>
          </a:p>
          <a:p>
            <a:r>
              <a:rPr lang="en-CA" dirty="0"/>
              <a:t>Four step process: </a:t>
            </a:r>
          </a:p>
          <a:p>
            <a:r>
              <a:rPr lang="en-CA" dirty="0"/>
              <a:t>1. make an observation; </a:t>
            </a:r>
          </a:p>
          <a:p>
            <a:r>
              <a:rPr lang="en-CA" dirty="0"/>
              <a:t>2. formulate a testable statement (hypothesis); </a:t>
            </a:r>
          </a:p>
          <a:p>
            <a:r>
              <a:rPr lang="en-CA" dirty="0"/>
              <a:t>3. test your idea; </a:t>
            </a:r>
          </a:p>
          <a:p>
            <a:r>
              <a:rPr lang="en-CA" dirty="0"/>
              <a:t>4. draw conclusions and refine your ideas</a:t>
            </a:r>
          </a:p>
          <a:p>
            <a:endParaRPr lang="en-CA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AD7E07A-91D6-4B8B-8CDB-934D8712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44" y="2686197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4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64AF-B382-4169-B3E5-3048B377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The Scientific Method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7E3E5EC-8858-4F1C-BE54-B57386CA0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5" y="1532756"/>
            <a:ext cx="8446416" cy="5078006"/>
          </a:xfrm>
        </p:spPr>
      </p:pic>
    </p:spTree>
    <p:extLst>
      <p:ext uri="{BB962C8B-B14F-4D97-AF65-F5344CB8AC3E}">
        <p14:creationId xmlns:p14="http://schemas.microsoft.com/office/powerpoint/2010/main" val="89971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A130-C0C3-4D41-B09E-8BF5FB5A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Scientific principles</a:t>
            </a:r>
          </a:p>
        </p:txBody>
      </p:sp>
      <p:pic>
        <p:nvPicPr>
          <p:cNvPr id="5" name="Content Placeholder 4" descr="A picture containing laser&#10;&#10;Description automatically generated">
            <a:extLst>
              <a:ext uri="{FF2B5EF4-FFF2-40B4-BE49-F238E27FC236}">
                <a16:creationId xmlns:a16="http://schemas.microsoft.com/office/drawing/2014/main" id="{DF052463-B035-4A71-9547-28FFCD675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2" y="1825625"/>
            <a:ext cx="6499895" cy="4351338"/>
          </a:xfrm>
        </p:spPr>
      </p:pic>
    </p:spTree>
    <p:extLst>
      <p:ext uri="{BB962C8B-B14F-4D97-AF65-F5344CB8AC3E}">
        <p14:creationId xmlns:p14="http://schemas.microsoft.com/office/powerpoint/2010/main" val="28642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932"/>
            <a:ext cx="10515600" cy="887290"/>
          </a:xfrm>
        </p:spPr>
        <p:txBody>
          <a:bodyPr/>
          <a:lstStyle/>
          <a:p>
            <a:pPr algn="ctr"/>
            <a:r>
              <a:rPr lang="en-US" b="1" dirty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223"/>
            <a:ext cx="10515600" cy="32781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Validity</a:t>
            </a:r>
            <a:r>
              <a:rPr lang="en-US" dirty="0"/>
              <a:t> –  when researchers measure what they set out to measure.</a:t>
            </a:r>
          </a:p>
          <a:p>
            <a:endParaRPr lang="en-US" dirty="0"/>
          </a:p>
          <a:p>
            <a:r>
              <a:rPr lang="en-US" b="1" dirty="0"/>
              <a:t>Internal validity </a:t>
            </a:r>
            <a:r>
              <a:rPr lang="en-US" dirty="0"/>
              <a:t>– the degree to which changes observed in a study are not the result of other factors (</a:t>
            </a:r>
            <a:r>
              <a:rPr lang="en-US" dirty="0" err="1"/>
              <a:t>ie</a:t>
            </a:r>
            <a:r>
              <a:rPr lang="en-US" dirty="0"/>
              <a:t>. did X really cause Y?)</a:t>
            </a:r>
          </a:p>
          <a:p>
            <a:endParaRPr lang="en-US" dirty="0"/>
          </a:p>
          <a:p>
            <a:r>
              <a:rPr lang="en-US" b="1" dirty="0"/>
              <a:t>External validity </a:t>
            </a:r>
            <a:r>
              <a:rPr lang="en-US" dirty="0"/>
              <a:t>– the extent to which a study’s findings are generalizable to a larger population.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80259F-36DC-4E36-B936-0B4B27AC4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87" y="3924505"/>
            <a:ext cx="4701177" cy="28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29"/>
            <a:ext cx="10515600" cy="95559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Spurious correlation as a validity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134"/>
            <a:ext cx="10515600" cy="4857829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Confounding variables </a:t>
            </a:r>
            <a:r>
              <a:rPr lang="en-US" dirty="0"/>
              <a:t>– extra factors that the researcher failed to control for or eliminate and that could be influencing the study’s findings.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BBA3096-A1F9-4FEF-95CB-BEBCBAA2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29" y="1108809"/>
            <a:ext cx="6202837" cy="34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1209</Words>
  <Application>Microsoft Office PowerPoint</Application>
  <PresentationFormat>Widescreen</PresentationFormat>
  <Paragraphs>115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Science</vt:lpstr>
      <vt:lpstr>Science is …</vt:lpstr>
      <vt:lpstr>How does it work?</vt:lpstr>
      <vt:lpstr>Empiricism</vt:lpstr>
      <vt:lpstr>The Scientific Method</vt:lpstr>
      <vt:lpstr>The Scientific Method</vt:lpstr>
      <vt:lpstr>Scientific principles</vt:lpstr>
      <vt:lpstr>Validity</vt:lpstr>
      <vt:lpstr>Spurious correlation as a validity problem</vt:lpstr>
      <vt:lpstr>“Correlation does not imply causation”</vt:lpstr>
      <vt:lpstr>PowerPoint Presentation</vt:lpstr>
      <vt:lpstr>Tim Harford: On Lying with Statistics</vt:lpstr>
      <vt:lpstr>Another example of a validity problem: stoned monkeys</vt:lpstr>
      <vt:lpstr>    Reliability</vt:lpstr>
      <vt:lpstr>Testability</vt:lpstr>
      <vt:lpstr>Objectivity</vt:lpstr>
      <vt:lpstr>PowerPoint Presentation</vt:lpstr>
      <vt:lpstr>PowerPoint Presentation</vt:lpstr>
      <vt:lpstr>Parsimony</vt:lpstr>
      <vt:lpstr>Falsifiability</vt:lpstr>
      <vt:lpstr>Which of these statements are falsifiable?</vt:lpstr>
      <vt:lpstr>Transparency </vt:lpstr>
      <vt:lpstr>Scientific principle:  replication (building an evidence base)</vt:lpstr>
      <vt:lpstr>Why should we trust Science?</vt:lpstr>
      <vt:lpstr>Springer Nature retracted 44 papers from a journal in the Middle East after determining that they were junk. From Retraction Watch:  </vt:lpstr>
      <vt:lpstr>Does error/bias/fraud mean we shouldn’t be skeptical consumers of science knowledge?</vt:lpstr>
      <vt:lpstr>The other big thing science has going for it is …</vt:lpstr>
      <vt:lpstr>When Scientists don’t agree: Global warming</vt:lpstr>
      <vt:lpstr>What is the percentage of climate scientists who believe we are undergoing climate change?</vt:lpstr>
      <vt:lpstr>Approx. 98.4% (Cook et al. 2004) Approx. 97-98% (Anderegg et al. 2012) Approx. 90% (Verheggen et al. 2014) </vt:lpstr>
      <vt:lpstr>Study by Yale/George Mason (2017)</vt:lpstr>
      <vt:lpstr>Merton’s 4 Scientific Norms: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Laura Huey</dc:creator>
  <cp:lastModifiedBy>Laura Huey</cp:lastModifiedBy>
  <cp:revision>37</cp:revision>
  <dcterms:created xsi:type="dcterms:W3CDTF">2021-11-10T14:39:02Z</dcterms:created>
  <dcterms:modified xsi:type="dcterms:W3CDTF">2021-11-17T15:16:50Z</dcterms:modified>
</cp:coreProperties>
</file>