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45" r:id="rId3"/>
    <p:sldId id="344" r:id="rId4"/>
    <p:sldId id="279" r:id="rId5"/>
    <p:sldId id="282" r:id="rId6"/>
    <p:sldId id="280" r:id="rId7"/>
    <p:sldId id="346" r:id="rId8"/>
    <p:sldId id="281" r:id="rId9"/>
    <p:sldId id="283" r:id="rId10"/>
    <p:sldId id="284" r:id="rId11"/>
    <p:sldId id="257" r:id="rId12"/>
    <p:sldId id="293" r:id="rId13"/>
    <p:sldId id="277" r:id="rId14"/>
    <p:sldId id="289" r:id="rId15"/>
    <p:sldId id="288" r:id="rId16"/>
    <p:sldId id="291" r:id="rId17"/>
    <p:sldId id="292" r:id="rId18"/>
    <p:sldId id="34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05D7F-E3FB-4CD8-A8B6-CEB2973774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B2B6D5F-A0EE-4623-AC29-8591CA51CCA6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CA" sz="3200" dirty="0"/>
            <a:t>External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CA" sz="3200" dirty="0"/>
            <a:t>Audiences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CA" sz="4600" dirty="0"/>
        </a:p>
      </dgm:t>
    </dgm:pt>
    <dgm:pt modelId="{7F0CB463-F610-453A-80F8-8EF183E47295}" type="parTrans" cxnId="{029535D0-3772-42C4-88B4-0DA4ACDAD608}">
      <dgm:prSet/>
      <dgm:spPr/>
      <dgm:t>
        <a:bodyPr/>
        <a:lstStyle/>
        <a:p>
          <a:endParaRPr lang="en-CA"/>
        </a:p>
      </dgm:t>
    </dgm:pt>
    <dgm:pt modelId="{F98CEB3F-4936-47AA-BE50-1AC9DE6B6406}" type="sibTrans" cxnId="{029535D0-3772-42C4-88B4-0DA4ACDAD608}">
      <dgm:prSet/>
      <dgm:spPr/>
      <dgm:t>
        <a:bodyPr/>
        <a:lstStyle/>
        <a:p>
          <a:endParaRPr lang="en-CA"/>
        </a:p>
      </dgm:t>
    </dgm:pt>
    <dgm:pt modelId="{5D1A1959-90ED-435E-BEB6-DFAA02448F3E}">
      <dgm:prSet phldrT="[Text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CA" sz="3600" dirty="0"/>
            <a:t>Internal    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CA" sz="3600" dirty="0"/>
            <a:t>audiences</a:t>
          </a:r>
        </a:p>
      </dgm:t>
    </dgm:pt>
    <dgm:pt modelId="{0C0C1D42-41D0-4511-86E3-212EACEB15D0}" type="parTrans" cxnId="{129D1E95-901B-4D5A-9BBF-D07512FF470A}">
      <dgm:prSet/>
      <dgm:spPr/>
      <dgm:t>
        <a:bodyPr/>
        <a:lstStyle/>
        <a:p>
          <a:endParaRPr lang="en-CA"/>
        </a:p>
      </dgm:t>
    </dgm:pt>
    <dgm:pt modelId="{1EE08EBB-4E73-43E3-B457-499716354422}" type="sibTrans" cxnId="{129D1E95-901B-4D5A-9BBF-D07512FF470A}">
      <dgm:prSet/>
      <dgm:spPr/>
      <dgm:t>
        <a:bodyPr/>
        <a:lstStyle/>
        <a:p>
          <a:endParaRPr lang="en-CA"/>
        </a:p>
      </dgm:t>
    </dgm:pt>
    <dgm:pt modelId="{24EC0F93-9F4C-468C-A0FF-A95E18A3E150}" type="pres">
      <dgm:prSet presAssocID="{9E105D7F-E3FB-4CD8-A8B6-CEB2973774A1}" presName="compositeShape" presStyleCnt="0">
        <dgm:presLayoutVars>
          <dgm:chMax val="7"/>
          <dgm:dir/>
          <dgm:resizeHandles val="exact"/>
        </dgm:presLayoutVars>
      </dgm:prSet>
      <dgm:spPr/>
    </dgm:pt>
    <dgm:pt modelId="{B51B622D-9ECC-4D46-8762-AE5F6BD973E1}" type="pres">
      <dgm:prSet presAssocID="{6B2B6D5F-A0EE-4623-AC29-8591CA51CCA6}" presName="circ1" presStyleLbl="vennNode1" presStyleIdx="0" presStyleCnt="2" custLinFactNeighborX="5841" custLinFactNeighborY="-273"/>
      <dgm:spPr/>
    </dgm:pt>
    <dgm:pt modelId="{14C129B5-E017-41AD-BC7C-A1B3C5BED819}" type="pres">
      <dgm:prSet presAssocID="{6B2B6D5F-A0EE-4623-AC29-8591CA51CC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B31903A-F037-4D94-B0F1-A87AEA85B62C}" type="pres">
      <dgm:prSet presAssocID="{5D1A1959-90ED-435E-BEB6-DFAA02448F3E}" presName="circ2" presStyleLbl="vennNode1" presStyleIdx="1" presStyleCnt="2" custScaleX="99908" custLinFactNeighborX="-10575" custLinFactNeighborY="577"/>
      <dgm:spPr/>
    </dgm:pt>
    <dgm:pt modelId="{E55BF432-89A6-4F0E-BB01-A5B5FD995389}" type="pres">
      <dgm:prSet presAssocID="{5D1A1959-90ED-435E-BEB6-DFAA02448F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B7DFE2F-D73F-4897-BF33-4E8A4CED92CD}" type="presOf" srcId="{9E105D7F-E3FB-4CD8-A8B6-CEB2973774A1}" destId="{24EC0F93-9F4C-468C-A0FF-A95E18A3E150}" srcOrd="0" destOrd="0" presId="urn:microsoft.com/office/officeart/2005/8/layout/venn1"/>
    <dgm:cxn modelId="{4D766D72-A7A1-4370-81EA-56CC8FA8AAE8}" type="presOf" srcId="{6B2B6D5F-A0EE-4623-AC29-8591CA51CCA6}" destId="{B51B622D-9ECC-4D46-8762-AE5F6BD973E1}" srcOrd="0" destOrd="0" presId="urn:microsoft.com/office/officeart/2005/8/layout/venn1"/>
    <dgm:cxn modelId="{129D1E95-901B-4D5A-9BBF-D07512FF470A}" srcId="{9E105D7F-E3FB-4CD8-A8B6-CEB2973774A1}" destId="{5D1A1959-90ED-435E-BEB6-DFAA02448F3E}" srcOrd="1" destOrd="0" parTransId="{0C0C1D42-41D0-4511-86E3-212EACEB15D0}" sibTransId="{1EE08EBB-4E73-43E3-B457-499716354422}"/>
    <dgm:cxn modelId="{029535D0-3772-42C4-88B4-0DA4ACDAD608}" srcId="{9E105D7F-E3FB-4CD8-A8B6-CEB2973774A1}" destId="{6B2B6D5F-A0EE-4623-AC29-8591CA51CCA6}" srcOrd="0" destOrd="0" parTransId="{7F0CB463-F610-453A-80F8-8EF183E47295}" sibTransId="{F98CEB3F-4936-47AA-BE50-1AC9DE6B6406}"/>
    <dgm:cxn modelId="{AFDCDAE6-90FF-4013-BE36-92CA04E0A264}" type="presOf" srcId="{6B2B6D5F-A0EE-4623-AC29-8591CA51CCA6}" destId="{14C129B5-E017-41AD-BC7C-A1B3C5BED819}" srcOrd="1" destOrd="0" presId="urn:microsoft.com/office/officeart/2005/8/layout/venn1"/>
    <dgm:cxn modelId="{1B8407EF-146D-4AA7-AC83-E0D0860C3F7B}" type="presOf" srcId="{5D1A1959-90ED-435E-BEB6-DFAA02448F3E}" destId="{E55BF432-89A6-4F0E-BB01-A5B5FD995389}" srcOrd="1" destOrd="0" presId="urn:microsoft.com/office/officeart/2005/8/layout/venn1"/>
    <dgm:cxn modelId="{D0709BF3-8D8E-4C95-8EA1-E6DBD1D4A575}" type="presOf" srcId="{5D1A1959-90ED-435E-BEB6-DFAA02448F3E}" destId="{CB31903A-F037-4D94-B0F1-A87AEA85B62C}" srcOrd="0" destOrd="0" presId="urn:microsoft.com/office/officeart/2005/8/layout/venn1"/>
    <dgm:cxn modelId="{C934F2CA-6EBF-487D-98A6-900B472912D1}" type="presParOf" srcId="{24EC0F93-9F4C-468C-A0FF-A95E18A3E150}" destId="{B51B622D-9ECC-4D46-8762-AE5F6BD973E1}" srcOrd="0" destOrd="0" presId="urn:microsoft.com/office/officeart/2005/8/layout/venn1"/>
    <dgm:cxn modelId="{9F1AC7F4-EBD0-4FB1-8421-33AEE19BA772}" type="presParOf" srcId="{24EC0F93-9F4C-468C-A0FF-A95E18A3E150}" destId="{14C129B5-E017-41AD-BC7C-A1B3C5BED819}" srcOrd="1" destOrd="0" presId="urn:microsoft.com/office/officeart/2005/8/layout/venn1"/>
    <dgm:cxn modelId="{136B0A0C-D33C-4776-B3EB-AA5A8A6C6820}" type="presParOf" srcId="{24EC0F93-9F4C-468C-A0FF-A95E18A3E150}" destId="{CB31903A-F037-4D94-B0F1-A87AEA85B62C}" srcOrd="2" destOrd="0" presId="urn:microsoft.com/office/officeart/2005/8/layout/venn1"/>
    <dgm:cxn modelId="{A168349A-FAE3-4DF4-982A-B723A77ED453}" type="presParOf" srcId="{24EC0F93-9F4C-468C-A0FF-A95E18A3E150}" destId="{E55BF432-89A6-4F0E-BB01-A5B5FD99538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B622D-9ECC-4D46-8762-AE5F6BD973E1}">
      <dsp:nvSpPr>
        <dsp:cNvPr id="0" name=""/>
        <dsp:cNvSpPr/>
      </dsp:nvSpPr>
      <dsp:spPr>
        <a:xfrm>
          <a:off x="1788221" y="21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3200" kern="1200" dirty="0"/>
            <a:t>External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3200" kern="1200" dirty="0"/>
            <a:t>Audiences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600" kern="1200" dirty="0"/>
        </a:p>
      </dsp:txBody>
      <dsp:txXfrm>
        <a:off x="2392535" y="510346"/>
        <a:ext cx="2495231" cy="3307016"/>
      </dsp:txXfrm>
    </dsp:sp>
    <dsp:sp modelId="{CB31903A-F037-4D94-B0F1-A87AEA85B62C}">
      <dsp:nvSpPr>
        <dsp:cNvPr id="0" name=""/>
        <dsp:cNvSpPr/>
      </dsp:nvSpPr>
      <dsp:spPr>
        <a:xfrm>
          <a:off x="4198821" y="23671"/>
          <a:ext cx="4323685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3600" kern="1200" dirty="0"/>
            <a:t>Internal     </a:t>
          </a:r>
        </a:p>
        <a:p>
          <a:pPr marL="0" lvl="0" indent="0" algn="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3600" kern="1200" dirty="0"/>
            <a:t>audiences</a:t>
          </a:r>
        </a:p>
      </dsp:txBody>
      <dsp:txXfrm>
        <a:off x="5425813" y="533996"/>
        <a:ext cx="2492935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3C21-AB0E-4C7B-96C8-38A5DBEC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EC68E-6A97-4D57-AD9C-EB1E34777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9711-C898-48DB-80F6-69F108A5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08D6E-782A-4F20-BE88-958C2FBA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FE54-D571-4CA1-933E-5ECA50EC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47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8371-FBAD-4BA1-83CF-72A0C4BF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F314-9B14-45C4-AFEE-6BC6E2F86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C63-7279-49F5-B80B-E76D408B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42887-A747-4DD8-A1AB-C80B53DB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5134-A17B-4DD4-B732-0547AB87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8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280F3-1A5D-403A-9ED4-96E846007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F638-278B-44AF-AC64-07CD5AC3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4C12-4395-4D78-9F1F-20599AB0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98798-C70C-4F76-AC05-7EA09F7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CCE2-0387-427C-B2DA-A7088837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7F994-466C-458A-BC59-8F6ACE80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7BE8-BFC8-45AA-858F-CF076692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9672-1C97-4776-8218-CCEB595B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BD934-E656-4D43-8540-DAF9CEC1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B939A-ECDC-4F01-A128-CC3868DE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2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7755-DDDA-46CD-BEE6-1C73FF8B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79EE5-B1C4-4A97-A0C1-3C19EA24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D961-60EE-4F98-93B3-4B4D5598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8E88-246B-40A7-B156-6BE4E098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876E2-1CFB-4760-A82D-97CABE08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333D-8191-453E-8422-CA2EBC7D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102B-8E04-4ED0-B6C9-0D6E26CEE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F8DB7-518A-48F7-A3E6-91855E9B2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63B5F-6726-4B6B-9E16-81299B17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7616E-E686-4C61-85C3-0B08BD365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C4E06-26F4-4F36-8BDF-424FCB0E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044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F052-7F4D-4061-83A3-C8F89594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10198-09E3-4564-A4B2-F7A3DFE0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0E95B-2160-4385-A4F6-644D20B1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565CF-8C55-46E2-AC1D-7948CFB02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8BE14-0FF5-46C4-91AD-BDBC10A2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AA43F-E9FE-4B52-BBAD-97D2CA77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7EBEAB-1F5B-4FCD-933D-46E4B649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B72F2-A7B9-497C-96E6-65255FA8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12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63B-8BAA-4982-A13A-10EDCA9C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F592EE-8F60-4227-875B-C1C198E6B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A8253-8001-4393-8D68-805286E9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B6383-D5CB-4C0D-9BD7-6A6E9EE7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604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CC289-A6FE-490B-A942-56C6E0E7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E0BCF-ED52-4EF5-9A4D-E7CDB198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DFA8-2C70-48C1-927B-4FE6A0EE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4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8D16-16CD-42D6-BB96-F05984D0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2E1E-F34C-420E-97D6-3505EE770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C1765-6BC6-4322-94A9-D337083B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70B0-F772-4836-9076-809CA022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75C5B-2231-453E-B84F-E1B4883A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B3C52-4C48-4B8C-80B1-0FE069DC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93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58EC-5E5E-44D8-8459-68A7253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876C7-9C31-4AAC-970A-364A930F8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CA359-8132-4899-9EA1-5C0881563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255-36A1-47BD-9885-AC62EFF5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DB306-970B-4A4F-9DF7-A5E409E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D6E37-FA52-401B-BE45-4608CD87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60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1B0F8-B985-4301-8C16-154AF8B0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4B5AC-C22C-40F6-BE24-9F47E5EAF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B382-CBDC-4AA1-8A0E-3F228B8F9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7E99-09D6-4D95-8AD9-D6EDF9D37910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A634-0F1A-4E16-8DE0-219405F15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1DDA-A2EC-4970-B1A3-32E86FD8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A9A4-6F68-41C9-B131-DEC872BFCE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18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884qXhIqsK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14D2-C93B-4FAB-B3D9-66227966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Policy environments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3ABB6-9AEA-4D7F-8A25-DA9B1E60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69A8708-41E3-4937-95C5-9140855E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47" y="1825625"/>
            <a:ext cx="71775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2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117C-AB54-4A12-8931-3F3B20D3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Issue advocates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60D7-9E73-41B3-90D2-35C92C04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Moral entrepreneurs (Howard Becker) – individuals/groups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Academics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non-profit - professional/volunteer (Sierra club/unions/ professional </a:t>
            </a:r>
            <a:r>
              <a:rPr lang="en-CA" dirty="0" err="1"/>
              <a:t>grps</a:t>
            </a:r>
            <a:r>
              <a:rPr lang="en-CA" dirty="0"/>
              <a:t> vs. </a:t>
            </a:r>
            <a:r>
              <a:rPr lang="en-CA" dirty="0" err="1"/>
              <a:t>cmty</a:t>
            </a:r>
            <a:r>
              <a:rPr lang="en-CA" dirty="0"/>
              <a:t> group)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Profit - Special interest or lobby groups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BC13C-2252-4E19-82F0-B4E84587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30" y="2271410"/>
            <a:ext cx="3047999" cy="16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D435-CAE1-42B3-8465-A6EF225C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58" y="249405"/>
            <a:ext cx="7445091" cy="1264626"/>
          </a:xfrm>
        </p:spPr>
        <p:txBody>
          <a:bodyPr>
            <a:normAutofit/>
          </a:bodyPr>
          <a:lstStyle/>
          <a:p>
            <a:pPr algn="ctr"/>
            <a:r>
              <a:rPr lang="en-CA" b="1"/>
              <a:t>5. Audiences </a:t>
            </a:r>
            <a:r>
              <a:rPr lang="en-CA" b="1" dirty="0"/>
              <a:t>for research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BDA816-09AD-4A22-94F9-3F162203C7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8749" y="18029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2C4B38-2C91-48C4-A633-6A6D0D9E2CBF}"/>
              </a:ext>
            </a:extLst>
          </p:cNvPr>
          <p:cNvSpPr txBox="1"/>
          <p:nvPr/>
        </p:nvSpPr>
        <p:spPr>
          <a:xfrm>
            <a:off x="5576980" y="2509553"/>
            <a:ext cx="1291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Functions:</a:t>
            </a:r>
          </a:p>
          <a:p>
            <a:endParaRPr lang="en-CA" dirty="0"/>
          </a:p>
          <a:p>
            <a:r>
              <a:rPr lang="en-CA" dirty="0"/>
              <a:t>Shape policies &amp; practices</a:t>
            </a:r>
          </a:p>
          <a:p>
            <a:endParaRPr lang="en-CA" dirty="0"/>
          </a:p>
          <a:p>
            <a:r>
              <a:rPr lang="en-CA" dirty="0"/>
              <a:t>Influence levels of support for policy options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C9E866-39A6-48F9-ADA7-7845BCF65EFD}"/>
              </a:ext>
            </a:extLst>
          </p:cNvPr>
          <p:cNvSpPr/>
          <p:nvPr/>
        </p:nvSpPr>
        <p:spPr>
          <a:xfrm>
            <a:off x="698829" y="1306054"/>
            <a:ext cx="1591884" cy="10674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E6C869-E8EF-452A-BB24-CA925D089982}"/>
              </a:ext>
            </a:extLst>
          </p:cNvPr>
          <p:cNvSpPr/>
          <p:nvPr/>
        </p:nvSpPr>
        <p:spPr>
          <a:xfrm>
            <a:off x="136265" y="2546865"/>
            <a:ext cx="1591884" cy="115655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5085E66-9A65-4D4C-BD5A-1B80DD5B5D0B}"/>
              </a:ext>
            </a:extLst>
          </p:cNvPr>
          <p:cNvSpPr/>
          <p:nvPr/>
        </p:nvSpPr>
        <p:spPr>
          <a:xfrm>
            <a:off x="162736" y="3983390"/>
            <a:ext cx="1492174" cy="107537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A406C1-33BF-4D8C-B7E5-E31237996916}"/>
              </a:ext>
            </a:extLst>
          </p:cNvPr>
          <p:cNvSpPr/>
          <p:nvPr/>
        </p:nvSpPr>
        <p:spPr>
          <a:xfrm>
            <a:off x="207391" y="5287189"/>
            <a:ext cx="1716924" cy="10269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3DAD8A-CCED-4890-8D4D-7E642D183F7A}"/>
              </a:ext>
            </a:extLst>
          </p:cNvPr>
          <p:cNvSpPr/>
          <p:nvPr/>
        </p:nvSpPr>
        <p:spPr>
          <a:xfrm>
            <a:off x="2072068" y="333995"/>
            <a:ext cx="1591884" cy="9332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3DE460-52AA-42E7-A554-65E8698B27AC}"/>
              </a:ext>
            </a:extLst>
          </p:cNvPr>
          <p:cNvSpPr/>
          <p:nvPr/>
        </p:nvSpPr>
        <p:spPr>
          <a:xfrm>
            <a:off x="10576174" y="2680571"/>
            <a:ext cx="1370883" cy="9332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8EE8C73-71AA-40E6-88CD-99D22EF38942}"/>
              </a:ext>
            </a:extLst>
          </p:cNvPr>
          <p:cNvSpPr/>
          <p:nvPr/>
        </p:nvSpPr>
        <p:spPr>
          <a:xfrm rot="14189084">
            <a:off x="3010435" y="1458759"/>
            <a:ext cx="912621" cy="321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97959CA-CE5D-42FE-B498-156764AF7D35}"/>
              </a:ext>
            </a:extLst>
          </p:cNvPr>
          <p:cNvSpPr/>
          <p:nvPr/>
        </p:nvSpPr>
        <p:spPr>
          <a:xfrm rot="12584989">
            <a:off x="2228501" y="2153896"/>
            <a:ext cx="912621" cy="321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8393F5F-7D2E-4D66-8419-58FA6D28590B}"/>
              </a:ext>
            </a:extLst>
          </p:cNvPr>
          <p:cNvSpPr/>
          <p:nvPr/>
        </p:nvSpPr>
        <p:spPr>
          <a:xfrm rot="11592010">
            <a:off x="1752582" y="3172184"/>
            <a:ext cx="912621" cy="200036"/>
          </a:xfrm>
          <a:prstGeom prst="rightArrow">
            <a:avLst>
              <a:gd name="adj1" fmla="val 632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570F492-CE41-4C13-80BE-4649F0105E81}"/>
              </a:ext>
            </a:extLst>
          </p:cNvPr>
          <p:cNvSpPr/>
          <p:nvPr/>
        </p:nvSpPr>
        <p:spPr>
          <a:xfrm rot="20619659">
            <a:off x="9520538" y="3347692"/>
            <a:ext cx="912621" cy="252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DCF763-C9C5-45C5-B629-EC941EC5D9C4}"/>
              </a:ext>
            </a:extLst>
          </p:cNvPr>
          <p:cNvSpPr/>
          <p:nvPr/>
        </p:nvSpPr>
        <p:spPr>
          <a:xfrm>
            <a:off x="10489506" y="4144489"/>
            <a:ext cx="1362891" cy="9332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40F409A-2CA7-4D1B-A603-E0AF2A8F35C1}"/>
              </a:ext>
            </a:extLst>
          </p:cNvPr>
          <p:cNvSpPr/>
          <p:nvPr/>
        </p:nvSpPr>
        <p:spPr>
          <a:xfrm rot="834465">
            <a:off x="9549253" y="4348503"/>
            <a:ext cx="912621" cy="252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E354000-3CCC-42A5-A489-26BFB722E245}"/>
              </a:ext>
            </a:extLst>
          </p:cNvPr>
          <p:cNvSpPr/>
          <p:nvPr/>
        </p:nvSpPr>
        <p:spPr>
          <a:xfrm rot="10356762">
            <a:off x="1711567" y="4243793"/>
            <a:ext cx="912621" cy="200036"/>
          </a:xfrm>
          <a:prstGeom prst="rightArrow">
            <a:avLst>
              <a:gd name="adj1" fmla="val 632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DB5ED1A-E60A-420F-9A2C-4756782C12CD}"/>
              </a:ext>
            </a:extLst>
          </p:cNvPr>
          <p:cNvSpPr/>
          <p:nvPr/>
        </p:nvSpPr>
        <p:spPr>
          <a:xfrm rot="9389963">
            <a:off x="1929533" y="5275176"/>
            <a:ext cx="912621" cy="200036"/>
          </a:xfrm>
          <a:prstGeom prst="rightArrow">
            <a:avLst>
              <a:gd name="adj1" fmla="val 632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3BC80E-EA6B-4364-A28C-DDE6D7081625}"/>
              </a:ext>
            </a:extLst>
          </p:cNvPr>
          <p:cNvSpPr txBox="1"/>
          <p:nvPr/>
        </p:nvSpPr>
        <p:spPr>
          <a:xfrm>
            <a:off x="2200066" y="609536"/>
            <a:ext cx="122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B6695B-5875-4B2F-BDB7-D266138D3BD2}"/>
              </a:ext>
            </a:extLst>
          </p:cNvPr>
          <p:cNvSpPr txBox="1"/>
          <p:nvPr/>
        </p:nvSpPr>
        <p:spPr>
          <a:xfrm>
            <a:off x="743245" y="1660186"/>
            <a:ext cx="15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Practitioners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C4EF45-EAA5-48E4-B84B-C84F21756604}"/>
              </a:ext>
            </a:extLst>
          </p:cNvPr>
          <p:cNvSpPr txBox="1"/>
          <p:nvPr/>
        </p:nvSpPr>
        <p:spPr>
          <a:xfrm>
            <a:off x="122615" y="2974352"/>
            <a:ext cx="149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Government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C8EE1B-4FCE-41C2-9066-4B7FB4F85ECE}"/>
              </a:ext>
            </a:extLst>
          </p:cNvPr>
          <p:cNvSpPr txBox="1"/>
          <p:nvPr/>
        </p:nvSpPr>
        <p:spPr>
          <a:xfrm>
            <a:off x="207390" y="4259297"/>
            <a:ext cx="140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935CD-EB46-4D64-A040-E27DC3D8BC2A}"/>
              </a:ext>
            </a:extLst>
          </p:cNvPr>
          <p:cNvSpPr txBox="1"/>
          <p:nvPr/>
        </p:nvSpPr>
        <p:spPr>
          <a:xfrm>
            <a:off x="256920" y="5615559"/>
            <a:ext cx="1575618" cy="37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68CFAF-9F21-4685-9D10-596AF96854E5}"/>
              </a:ext>
            </a:extLst>
          </p:cNvPr>
          <p:cNvSpPr txBox="1"/>
          <p:nvPr/>
        </p:nvSpPr>
        <p:spPr>
          <a:xfrm>
            <a:off x="10609853" y="2801975"/>
            <a:ext cx="1303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Other academics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AA15BA-1D66-41F4-85FD-A223E9D3B4A7}"/>
              </a:ext>
            </a:extLst>
          </p:cNvPr>
          <p:cNvSpPr txBox="1"/>
          <p:nvPr/>
        </p:nvSpPr>
        <p:spPr>
          <a:xfrm>
            <a:off x="10576174" y="4425599"/>
            <a:ext cx="118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Students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52C3A9-A120-42A1-9D29-3F8F58A3148C}"/>
              </a:ext>
            </a:extLst>
          </p:cNvPr>
          <p:cNvSpPr txBox="1"/>
          <p:nvPr/>
        </p:nvSpPr>
        <p:spPr>
          <a:xfrm>
            <a:off x="9532324" y="6314123"/>
            <a:ext cx="237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/>
              <a:t>By L. Huey (modified version of work by Duarte 2008)</a:t>
            </a:r>
          </a:p>
        </p:txBody>
      </p:sp>
      <p:pic>
        <p:nvPicPr>
          <p:cNvPr id="60" name="Graphic 59" descr="Classroom">
            <a:extLst>
              <a:ext uri="{FF2B5EF4-FFF2-40B4-BE49-F238E27FC236}">
                <a16:creationId xmlns:a16="http://schemas.microsoft.com/office/drawing/2014/main" id="{5333AF7E-B27A-4CCA-AF53-D263D3587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4367" y="5949824"/>
            <a:ext cx="914400" cy="9144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134A56A-957F-450B-8E7E-B61AB0218FE6}"/>
              </a:ext>
            </a:extLst>
          </p:cNvPr>
          <p:cNvSpPr/>
          <p:nvPr/>
        </p:nvSpPr>
        <p:spPr>
          <a:xfrm>
            <a:off x="3466745" y="6154307"/>
            <a:ext cx="208293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Other</a:t>
            </a:r>
          </a:p>
        </p:txBody>
      </p:sp>
      <p:pic>
        <p:nvPicPr>
          <p:cNvPr id="64" name="Graphic 63" descr="Classroom">
            <a:extLst>
              <a:ext uri="{FF2B5EF4-FFF2-40B4-BE49-F238E27FC236}">
                <a16:creationId xmlns:a16="http://schemas.microsoft.com/office/drawing/2014/main" id="{FC07AE53-5E4B-49FE-9CD0-14EEEBA3B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5271" y="5986593"/>
            <a:ext cx="914400" cy="9144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6CED7DAB-5202-494E-8BCD-46BE1799B72B}"/>
              </a:ext>
            </a:extLst>
          </p:cNvPr>
          <p:cNvSpPr/>
          <p:nvPr/>
        </p:nvSpPr>
        <p:spPr>
          <a:xfrm>
            <a:off x="6140593" y="6214496"/>
            <a:ext cx="2082934" cy="59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Who we could be speaking with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210455-74EE-4560-8AB5-2BB546E758D1}"/>
              </a:ext>
            </a:extLst>
          </p:cNvPr>
          <p:cNvSpPr txBox="1"/>
          <p:nvPr/>
        </p:nvSpPr>
        <p:spPr>
          <a:xfrm>
            <a:off x="6195415" y="6162842"/>
            <a:ext cx="189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Our usual audiences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D52684-45B0-485A-851F-CCD6A5A2422E}"/>
              </a:ext>
            </a:extLst>
          </p:cNvPr>
          <p:cNvSpPr txBox="1"/>
          <p:nvPr/>
        </p:nvSpPr>
        <p:spPr>
          <a:xfrm>
            <a:off x="3495734" y="6116830"/>
            <a:ext cx="189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Other potential audiences</a:t>
            </a:r>
          </a:p>
        </p:txBody>
      </p:sp>
    </p:spTree>
    <p:extLst>
      <p:ext uri="{BB962C8B-B14F-4D97-AF65-F5344CB8AC3E}">
        <p14:creationId xmlns:p14="http://schemas.microsoft.com/office/powerpoint/2010/main" val="147943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1C76-0FD2-4084-946A-CFAE72EB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err="1"/>
              <a:t>Aines</a:t>
            </a:r>
            <a:r>
              <a:rPr lang="en-CA" b="1" dirty="0"/>
              <a:t> &amp; </a:t>
            </a:r>
            <a:r>
              <a:rPr lang="en-CA" b="1" dirty="0" err="1"/>
              <a:t>Aines</a:t>
            </a:r>
            <a:r>
              <a:rPr lang="en-CA" b="1" dirty="0"/>
              <a:t> 2019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7C8710-9FBC-40D0-8D61-1F81E46B6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3" y="1676725"/>
            <a:ext cx="12494886" cy="3504549"/>
          </a:xfrm>
        </p:spPr>
      </p:pic>
    </p:spTree>
    <p:extLst>
      <p:ext uri="{BB962C8B-B14F-4D97-AF65-F5344CB8AC3E}">
        <p14:creationId xmlns:p14="http://schemas.microsoft.com/office/powerpoint/2010/main" val="377328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47F5C-8B54-46F3-8707-E4E8638A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typical disconnect in communications: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212A5-0DCF-4B27-BE8C-38CCF5E6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72" y="2186799"/>
            <a:ext cx="7891455" cy="3996531"/>
          </a:xfrm>
        </p:spPr>
      </p:pic>
    </p:spTree>
    <p:extLst>
      <p:ext uri="{BB962C8B-B14F-4D97-AF65-F5344CB8AC3E}">
        <p14:creationId xmlns:p14="http://schemas.microsoft.com/office/powerpoint/2010/main" val="373609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ED5E-0425-4F43-93CD-04DB3F5F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E6A5D9-B196-4C41-9D97-84AC33773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4" y="580846"/>
            <a:ext cx="11915639" cy="29600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98860-36C3-4769-9B7A-DF0E1ED06ABE}"/>
              </a:ext>
            </a:extLst>
          </p:cNvPr>
          <p:cNvSpPr txBox="1"/>
          <p:nvPr/>
        </p:nvSpPr>
        <p:spPr>
          <a:xfrm>
            <a:off x="490194" y="3619893"/>
            <a:ext cx="376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Stolen from Ray Pawson (</a:t>
            </a:r>
            <a:r>
              <a:rPr lang="en-CA" dirty="0" err="1"/>
              <a:t>nd</a:t>
            </a:r>
            <a:r>
              <a:rPr lang="en-CA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4745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6CC9-1175-447A-9383-2DD42B8B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518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F3D01D-18DC-4DBE-9CD2-4D8ACA0A4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11" y="365126"/>
            <a:ext cx="10118675" cy="55335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9EF7B-EBF7-462F-8F14-75AD08CBA46C}"/>
              </a:ext>
            </a:extLst>
          </p:cNvPr>
          <p:cNvSpPr txBox="1"/>
          <p:nvPr/>
        </p:nvSpPr>
        <p:spPr>
          <a:xfrm>
            <a:off x="8308825" y="5529328"/>
            <a:ext cx="7220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/>
              <a:t>Hokkanen</a:t>
            </a:r>
            <a:r>
              <a:rPr lang="en-CA" dirty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331016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456A-4F5C-4B94-AF43-C494359E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5" y="365125"/>
            <a:ext cx="11331019" cy="1325563"/>
          </a:xfrm>
        </p:spPr>
        <p:txBody>
          <a:bodyPr/>
          <a:lstStyle/>
          <a:p>
            <a:pPr algn="ctr"/>
            <a:r>
              <a:rPr lang="en-CA" dirty="0"/>
              <a:t>Policy-making constraints </a:t>
            </a:r>
            <a:r>
              <a:rPr lang="en-CA" sz="3600" dirty="0"/>
              <a:t>(</a:t>
            </a:r>
            <a:r>
              <a:rPr lang="en-CA" sz="3600" dirty="0" err="1"/>
              <a:t>Puskur</a:t>
            </a:r>
            <a:r>
              <a:rPr lang="en-CA" sz="3600" dirty="0"/>
              <a:t> &amp; </a:t>
            </a:r>
            <a:r>
              <a:rPr lang="en-CA" sz="3600" dirty="0" err="1"/>
              <a:t>Adenew</a:t>
            </a:r>
            <a:r>
              <a:rPr lang="en-CA" sz="3600" dirty="0"/>
              <a:t> 2011)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5F719-44B5-4E0C-B7D2-E8C1BDEC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CA" dirty="0"/>
              <a:t> Policy making process is less known for taking </a:t>
            </a:r>
            <a:r>
              <a:rPr lang="en-CA" b="1" dirty="0"/>
              <a:t>evidence </a:t>
            </a:r>
            <a:r>
              <a:rPr lang="en-CA" dirty="0"/>
              <a:t>from grassroots or research and (through M&amp;E)</a:t>
            </a:r>
          </a:p>
          <a:p>
            <a:r>
              <a:rPr lang="en-CA" dirty="0"/>
              <a:t>Lack of adequate and current </a:t>
            </a:r>
            <a:r>
              <a:rPr lang="en-CA" b="1" dirty="0"/>
              <a:t>datasets</a:t>
            </a:r>
          </a:p>
          <a:p>
            <a:r>
              <a:rPr lang="en-CA" dirty="0"/>
              <a:t>Lack of adequate </a:t>
            </a:r>
            <a:r>
              <a:rPr lang="en-CA" b="1" dirty="0"/>
              <a:t>analytical skills, models and knowledge</a:t>
            </a:r>
          </a:p>
          <a:p>
            <a:r>
              <a:rPr lang="en-CA" dirty="0"/>
              <a:t>Lack of independence in policy analysis, i.e., </a:t>
            </a:r>
            <a:r>
              <a:rPr lang="en-CA" b="1" dirty="0"/>
              <a:t>bias </a:t>
            </a:r>
            <a:r>
              <a:rPr lang="en-CA" dirty="0"/>
              <a:t>towards promoting only government or donors’ interest</a:t>
            </a:r>
          </a:p>
          <a:p>
            <a:r>
              <a:rPr lang="en-CA" dirty="0"/>
              <a:t>Lack of </a:t>
            </a:r>
            <a:r>
              <a:rPr lang="en-CA" b="1" dirty="0"/>
              <a:t>informed debate </a:t>
            </a:r>
            <a:r>
              <a:rPr lang="en-CA" dirty="0"/>
              <a:t>among the various stakeholders</a:t>
            </a:r>
          </a:p>
          <a:p>
            <a:r>
              <a:rPr lang="en-CA" dirty="0"/>
              <a:t>Weak </a:t>
            </a:r>
            <a:r>
              <a:rPr lang="en-CA" b="1" dirty="0"/>
              <a:t>networking </a:t>
            </a:r>
            <a:r>
              <a:rPr lang="en-CA" dirty="0"/>
              <a:t>between the different stakeholders</a:t>
            </a:r>
          </a:p>
        </p:txBody>
      </p:sp>
    </p:spTree>
    <p:extLst>
      <p:ext uri="{BB962C8B-B14F-4D97-AF65-F5344CB8AC3E}">
        <p14:creationId xmlns:p14="http://schemas.microsoft.com/office/powerpoint/2010/main" val="409631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2E97-64FD-456B-B90A-5752A5E3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big stumbling block? Us. We need to become better communicators (</a:t>
            </a:r>
            <a:r>
              <a:rPr lang="en-CA" dirty="0" err="1"/>
              <a:t>Puskur</a:t>
            </a:r>
            <a:r>
              <a:rPr lang="en-CA" dirty="0"/>
              <a:t> 2006)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0886-AB3E-42EE-8AEF-F2EC3F70D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33773"/>
          </a:xfrm>
        </p:spPr>
        <p:txBody>
          <a:bodyPr/>
          <a:lstStyle/>
          <a:p>
            <a:r>
              <a:rPr lang="en-CA" dirty="0"/>
              <a:t>Research can only affect policy in a significant way if it is appropriately communicated.</a:t>
            </a:r>
          </a:p>
          <a:p>
            <a:endParaRPr lang="en-CA" dirty="0"/>
          </a:p>
          <a:p>
            <a:r>
              <a:rPr lang="en-CA" dirty="0"/>
              <a:t> Research results need to be well understood by key stakeholders and have to reach them before decisions have been taken.</a:t>
            </a:r>
          </a:p>
          <a:p>
            <a:endParaRPr lang="en-CA" dirty="0"/>
          </a:p>
          <a:p>
            <a:r>
              <a:rPr lang="en-CA" dirty="0"/>
              <a:t> Multiple approaches need to be pursued.</a:t>
            </a:r>
          </a:p>
        </p:txBody>
      </p:sp>
    </p:spTree>
    <p:extLst>
      <p:ext uri="{BB962C8B-B14F-4D97-AF65-F5344CB8AC3E}">
        <p14:creationId xmlns:p14="http://schemas.microsoft.com/office/powerpoint/2010/main" val="193116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DB6C-990D-4021-843B-826F8AF4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One thing we can do right away: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8DE9-ADDF-474B-8052-58CAE24AF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641"/>
            <a:ext cx="10515600" cy="3660006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b="1" dirty="0">
                <a:solidFill>
                  <a:srgbClr val="FF0000"/>
                </a:solidFill>
              </a:rPr>
              <a:t>STOP</a:t>
            </a:r>
            <a:r>
              <a:rPr lang="en-CA" dirty="0"/>
              <a:t> using the phrase ‘dumbing it down’ </a:t>
            </a:r>
          </a:p>
          <a:p>
            <a:pPr marL="0" indent="0" algn="ctr">
              <a:buNone/>
            </a:pPr>
            <a:r>
              <a:rPr lang="en-CA" dirty="0"/>
              <a:t>when talking about science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03696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344447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0041-A49E-4303-A948-73C940FD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Before you can influence a policy shift you need to know a couple of important things: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447EC-E783-43B9-8297-04542098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 what type of policy instrument is necessary</a:t>
            </a:r>
          </a:p>
          <a:p>
            <a:r>
              <a:rPr lang="en-CA" dirty="0"/>
              <a:t>2. what level of government (or other organization) at which the change needs to be made</a:t>
            </a:r>
          </a:p>
          <a:p>
            <a:r>
              <a:rPr lang="en-CA" dirty="0"/>
              <a:t>3. how policy is enacted by governments</a:t>
            </a:r>
          </a:p>
          <a:p>
            <a:r>
              <a:rPr lang="en-CA" dirty="0"/>
              <a:t>4. who the actors are and where the possibilities for influence exist</a:t>
            </a:r>
          </a:p>
          <a:p>
            <a:r>
              <a:rPr lang="en-CA" dirty="0"/>
              <a:t>5. How 1-4 translate into communicating to different audiences</a:t>
            </a:r>
          </a:p>
        </p:txBody>
      </p:sp>
    </p:spTree>
    <p:extLst>
      <p:ext uri="{BB962C8B-B14F-4D97-AF65-F5344CB8AC3E}">
        <p14:creationId xmlns:p14="http://schemas.microsoft.com/office/powerpoint/2010/main" val="314185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3FB8-7C75-4D68-A148-11965119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169682"/>
            <a:ext cx="11193544" cy="970962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1. What type of policy instrument are we looking at?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6808FE-67E4-42C9-9E76-61F3B6F96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9" y="912224"/>
            <a:ext cx="9683120" cy="5945776"/>
          </a:xfrm>
        </p:spPr>
      </p:pic>
    </p:spTree>
    <p:extLst>
      <p:ext uri="{BB962C8B-B14F-4D97-AF65-F5344CB8AC3E}">
        <p14:creationId xmlns:p14="http://schemas.microsoft.com/office/powerpoint/2010/main" val="101771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90AC-51F0-47E6-8B1F-F6A884F2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2. Federal versus provincial versus municipal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02C5-CE05-4C69-A0F3-8E77B153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British North America Act, 1867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A07D7-C246-4DB1-99E6-FD864999D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64" y="1690688"/>
            <a:ext cx="5448570" cy="51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F403F-7000-4EC2-B9AE-7F448B17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3. Bills, statutes,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51B6-E8A9-41FF-ABAE-79550AB45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dirty="0"/>
              <a:t>Bill: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/>
              <a:t>proposed piece of legislation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/>
              <a:t>Statute: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/>
              <a:t>enacted piece of legislation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/>
              <a:t>Regulation: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/>
              <a:t>government rule intended to guide decision-makers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C0848-2840-4931-B666-0B71AA840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60" y="10179"/>
            <a:ext cx="3268494" cy="18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8BB1-9A8F-4C78-A022-6DB91B90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3. How is public policy developed (bill process)</a:t>
            </a:r>
            <a:br>
              <a:rPr lang="en-CA" dirty="0"/>
            </a:b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86AFD-1E9A-4CB3-B88C-9389BD7E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81" y="1297005"/>
            <a:ext cx="6506611" cy="4879958"/>
          </a:xfrm>
        </p:spPr>
      </p:pic>
    </p:spTree>
    <p:extLst>
      <p:ext uri="{BB962C8B-B14F-4D97-AF65-F5344CB8AC3E}">
        <p14:creationId xmlns:p14="http://schemas.microsoft.com/office/powerpoint/2010/main" val="214437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214A-297D-4CCF-A1F4-4E4CD5DA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3.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FDF0-1925-43AA-9FA8-82AB1B54C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Laws are the rules, whereas regulations are the ‘how </a:t>
            </a:r>
            <a:r>
              <a:rPr lang="en-CA" dirty="0" err="1"/>
              <a:t>tos</a:t>
            </a:r>
            <a:r>
              <a:rPr lang="en-CA" dirty="0"/>
              <a:t>’ for ensuring legal and other processes function.</a:t>
            </a:r>
          </a:p>
          <a:p>
            <a:endParaRPr lang="en-CA" dirty="0"/>
          </a:p>
          <a:p>
            <a:r>
              <a:rPr lang="en-CA" dirty="0"/>
              <a:t>Laws go through the formal bill process and are enacted, regulations do not.</a:t>
            </a:r>
          </a:p>
          <a:p>
            <a:endParaRPr lang="en-CA" dirty="0"/>
          </a:p>
          <a:p>
            <a:r>
              <a:rPr lang="en-CA" dirty="0"/>
              <a:t>Therefore individuals and groups who are trying to change a regulation do not need to have these changes implemented through the bill process. </a:t>
            </a:r>
          </a:p>
        </p:txBody>
      </p:sp>
    </p:spTree>
    <p:extLst>
      <p:ext uri="{BB962C8B-B14F-4D97-AF65-F5344CB8AC3E}">
        <p14:creationId xmlns:p14="http://schemas.microsoft.com/office/powerpoint/2010/main" val="119676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08E1-C63E-49F5-867C-74AC4B1A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4. Some spaces of potential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EEB6-2CBA-4D97-A5D0-E235B9DA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795"/>
            <a:ext cx="10515600" cy="4351338"/>
          </a:xfrm>
        </p:spPr>
        <p:txBody>
          <a:bodyPr/>
          <a:lstStyle/>
          <a:p>
            <a:r>
              <a:rPr lang="en-CA" dirty="0"/>
              <a:t>Platform development (before parties select public positions)</a:t>
            </a:r>
          </a:p>
          <a:p>
            <a:r>
              <a:rPr lang="en-CA" dirty="0"/>
              <a:t>Direct lobbying of elected officials</a:t>
            </a:r>
          </a:p>
          <a:p>
            <a:r>
              <a:rPr lang="en-CA" dirty="0"/>
              <a:t>House and Senate Committees (writing/testimony)</a:t>
            </a:r>
          </a:p>
          <a:p>
            <a:r>
              <a:rPr lang="en-CA" dirty="0"/>
              <a:t>White Papers</a:t>
            </a:r>
          </a:p>
          <a:p>
            <a:r>
              <a:rPr lang="en-CA" dirty="0"/>
              <a:t>Through formal and informal consultation (</a:t>
            </a:r>
            <a:r>
              <a:rPr lang="en-CA" dirty="0" err="1"/>
              <a:t>ie</a:t>
            </a:r>
            <a:r>
              <a:rPr lang="en-CA" dirty="0"/>
              <a:t>. asked to develop research on a topic)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AD119-3189-4345-B3BA-F81C1BF5C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52" y="4224236"/>
            <a:ext cx="4682247" cy="26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6E15-B308-472C-8308-F81418D1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4. Actors -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1C4B-BC15-463F-9BC2-C4B185EB4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Elected officials - Cabinet Ministers/Private members (bills)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Ministries –mandarins (bureaucrats)/lawyers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https://www.youtube.com/watch?v=884qXhIqsKU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Govt agencies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53B1C-C972-46B5-B877-133D8BB2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53" y="2574570"/>
            <a:ext cx="2853447" cy="285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19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574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Policy environments</vt:lpstr>
      <vt:lpstr>Before you can influence a policy shift you need to know a couple of important things:</vt:lpstr>
      <vt:lpstr>1. What type of policy instrument are we looking at?</vt:lpstr>
      <vt:lpstr>2. Federal versus provincial versus municipal responsibilities</vt:lpstr>
      <vt:lpstr>3. Bills, statutes, regulations</vt:lpstr>
      <vt:lpstr>3. How is public policy developed (bill process) </vt:lpstr>
      <vt:lpstr>3. Regulations</vt:lpstr>
      <vt:lpstr>4. Some spaces of potential influence</vt:lpstr>
      <vt:lpstr>4. Actors - Government</vt:lpstr>
      <vt:lpstr>Issue advocates </vt:lpstr>
      <vt:lpstr>5. Audiences for research</vt:lpstr>
      <vt:lpstr>Aines &amp; Aines 2019</vt:lpstr>
      <vt:lpstr>The typical disconnect in communications:</vt:lpstr>
      <vt:lpstr>PowerPoint Presentation</vt:lpstr>
      <vt:lpstr>PowerPoint Presentation</vt:lpstr>
      <vt:lpstr>Policy-making constraints (Puskur &amp; Adenew 2011)</vt:lpstr>
      <vt:lpstr>A big stumbling block? Us. We need to become better communicators (Puskur 2006)</vt:lpstr>
      <vt:lpstr>One thing we can do right away: 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‘evidence based’?</dc:title>
  <dc:creator>Laura</dc:creator>
  <cp:lastModifiedBy>Laura Huey</cp:lastModifiedBy>
  <cp:revision>27</cp:revision>
  <dcterms:created xsi:type="dcterms:W3CDTF">2018-01-13T16:22:47Z</dcterms:created>
  <dcterms:modified xsi:type="dcterms:W3CDTF">2020-09-07T23:04:08Z</dcterms:modified>
</cp:coreProperties>
</file>