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58" r:id="rId3"/>
    <p:sldId id="262" r:id="rId4"/>
    <p:sldId id="263" r:id="rId5"/>
    <p:sldId id="261" r:id="rId6"/>
    <p:sldId id="259" r:id="rId7"/>
    <p:sldId id="272" r:id="rId8"/>
    <p:sldId id="260" r:id="rId9"/>
    <p:sldId id="270" r:id="rId10"/>
    <p:sldId id="271" r:id="rId11"/>
    <p:sldId id="288" r:id="rId12"/>
    <p:sldId id="273" r:id="rId13"/>
    <p:sldId id="268" r:id="rId14"/>
    <p:sldId id="269" r:id="rId15"/>
    <p:sldId id="280" r:id="rId16"/>
    <p:sldId id="275" r:id="rId17"/>
    <p:sldId id="276" r:id="rId18"/>
    <p:sldId id="277" r:id="rId19"/>
    <p:sldId id="278" r:id="rId20"/>
    <p:sldId id="265" r:id="rId21"/>
    <p:sldId id="266" r:id="rId22"/>
    <p:sldId id="264" r:id="rId23"/>
    <p:sldId id="285" r:id="rId24"/>
    <p:sldId id="286" r:id="rId25"/>
    <p:sldId id="343" r:id="rId2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3" autoAdjust="0"/>
    <p:restoredTop sz="94660"/>
  </p:normalViewPr>
  <p:slideViewPr>
    <p:cSldViewPr snapToGrid="0">
      <p:cViewPr varScale="1">
        <p:scale>
          <a:sx n="81" d="100"/>
          <a:sy n="81" d="100"/>
        </p:scale>
        <p:origin x="75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DFFECAB-7825-4AB9-98AD-2D3B1F119330}" type="datetimeFigureOut">
              <a:rPr lang="en-CA" smtClean="0"/>
              <a:t>2020-09-26</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796AE0A-5BFA-4CF3-9CFE-0DC74D10710D}" type="slidenum">
              <a:rPr lang="en-CA" smtClean="0"/>
              <a:t>‹#›</a:t>
            </a:fld>
            <a:endParaRPr lang="en-CA"/>
          </a:p>
        </p:txBody>
      </p:sp>
    </p:spTree>
    <p:extLst>
      <p:ext uri="{BB962C8B-B14F-4D97-AF65-F5344CB8AC3E}">
        <p14:creationId xmlns:p14="http://schemas.microsoft.com/office/powerpoint/2010/main" val="33717109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718986-B598-45E1-AD44-84ACDC49831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CA"/>
          </a:p>
        </p:txBody>
      </p:sp>
      <p:sp>
        <p:nvSpPr>
          <p:cNvPr id="3" name="Subtitle 2">
            <a:extLst>
              <a:ext uri="{FF2B5EF4-FFF2-40B4-BE49-F238E27FC236}">
                <a16:creationId xmlns:a16="http://schemas.microsoft.com/office/drawing/2014/main" id="{94119593-D4EB-41C1-BA72-232E901EA95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CA"/>
          </a:p>
        </p:txBody>
      </p:sp>
      <p:sp>
        <p:nvSpPr>
          <p:cNvPr id="4" name="Date Placeholder 3">
            <a:extLst>
              <a:ext uri="{FF2B5EF4-FFF2-40B4-BE49-F238E27FC236}">
                <a16:creationId xmlns:a16="http://schemas.microsoft.com/office/drawing/2014/main" id="{5814BC0C-4ED5-4D29-B59C-0C59535875F5}"/>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5" name="Footer Placeholder 4">
            <a:extLst>
              <a:ext uri="{FF2B5EF4-FFF2-40B4-BE49-F238E27FC236}">
                <a16:creationId xmlns:a16="http://schemas.microsoft.com/office/drawing/2014/main" id="{6497A465-CBEB-4C7E-80ED-3C37B127237A}"/>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D7ED6A12-6E68-4488-9765-96ADD56BD072}"/>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574544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661608-C824-43CF-904B-6C7F7C59ECC9}"/>
              </a:ext>
            </a:extLst>
          </p:cNvPr>
          <p:cNvSpPr>
            <a:spLocks noGrp="1"/>
          </p:cNvSpPr>
          <p:nvPr>
            <p:ph type="title"/>
          </p:nvPr>
        </p:nvSpPr>
        <p:spPr/>
        <p:txBody>
          <a:bodyPr/>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D66B7DA7-C5A5-4DDB-BD15-7900C6C4293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841CE6F9-E3B7-4530-81F1-D27EDE7FC544}"/>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5" name="Footer Placeholder 4">
            <a:extLst>
              <a:ext uri="{FF2B5EF4-FFF2-40B4-BE49-F238E27FC236}">
                <a16:creationId xmlns:a16="http://schemas.microsoft.com/office/drawing/2014/main" id="{6644356F-DEF8-49D3-9B9D-9567FA0B37CF}"/>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8104D53A-6CFB-41BE-A8DC-6A4B82D103B3}"/>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37933917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1658DB54-EC5C-4463-BB51-1A542557909F}"/>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CA"/>
          </a:p>
        </p:txBody>
      </p:sp>
      <p:sp>
        <p:nvSpPr>
          <p:cNvPr id="3" name="Vertical Text Placeholder 2">
            <a:extLst>
              <a:ext uri="{FF2B5EF4-FFF2-40B4-BE49-F238E27FC236}">
                <a16:creationId xmlns:a16="http://schemas.microsoft.com/office/drawing/2014/main" id="{35858E37-059C-4620-993C-93A7C92F7A4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2ACA424D-7C2A-49B1-9FFE-60CE01671027}"/>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5" name="Footer Placeholder 4">
            <a:extLst>
              <a:ext uri="{FF2B5EF4-FFF2-40B4-BE49-F238E27FC236}">
                <a16:creationId xmlns:a16="http://schemas.microsoft.com/office/drawing/2014/main" id="{D2BB3CC5-9E62-4D66-A1AB-F12AF32894F6}"/>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E6C76644-3C5E-4A85-9469-05E07505C288}"/>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2228067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335077-2974-4212-ACBC-60E3FFF72ED8}"/>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4D222828-CF0B-4E59-8273-68BD1140743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633DB445-E6BA-485E-99CF-424216F6000A}"/>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5" name="Footer Placeholder 4">
            <a:extLst>
              <a:ext uri="{FF2B5EF4-FFF2-40B4-BE49-F238E27FC236}">
                <a16:creationId xmlns:a16="http://schemas.microsoft.com/office/drawing/2014/main" id="{0CCC2ACD-B71B-4BA4-B5B2-0EA243EC34FE}"/>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3699D273-1215-47AB-9732-7317FC2ABF79}"/>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40837984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EA66A88-492C-469E-A087-7E6AC49A444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CA"/>
          </a:p>
        </p:txBody>
      </p:sp>
      <p:sp>
        <p:nvSpPr>
          <p:cNvPr id="3" name="Text Placeholder 2">
            <a:extLst>
              <a:ext uri="{FF2B5EF4-FFF2-40B4-BE49-F238E27FC236}">
                <a16:creationId xmlns:a16="http://schemas.microsoft.com/office/drawing/2014/main" id="{DDDD4E0A-1EA7-458E-BDC7-FA79466A380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7BC3199D-6A4F-4F00-8895-AF265CE2A7D6}"/>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5" name="Footer Placeholder 4">
            <a:extLst>
              <a:ext uri="{FF2B5EF4-FFF2-40B4-BE49-F238E27FC236}">
                <a16:creationId xmlns:a16="http://schemas.microsoft.com/office/drawing/2014/main" id="{375522A7-D096-4B8B-AC61-41B726F52CF9}"/>
              </a:ext>
            </a:extLst>
          </p:cNvPr>
          <p:cNvSpPr>
            <a:spLocks noGrp="1"/>
          </p:cNvSpPr>
          <p:nvPr>
            <p:ph type="ftr" sz="quarter" idx="11"/>
          </p:nvPr>
        </p:nvSpPr>
        <p:spPr/>
        <p:txBody>
          <a:bodyPr/>
          <a:lstStyle/>
          <a:p>
            <a:endParaRPr lang="en-CA"/>
          </a:p>
        </p:txBody>
      </p:sp>
      <p:sp>
        <p:nvSpPr>
          <p:cNvPr id="6" name="Slide Number Placeholder 5">
            <a:extLst>
              <a:ext uri="{FF2B5EF4-FFF2-40B4-BE49-F238E27FC236}">
                <a16:creationId xmlns:a16="http://schemas.microsoft.com/office/drawing/2014/main" id="{485A1766-F28C-4D32-9DA0-F4809950B7A7}"/>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33395037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D33AA5-1D9F-4889-86C2-DCFF4C609EB6}"/>
              </a:ext>
            </a:extLst>
          </p:cNvPr>
          <p:cNvSpPr>
            <a:spLocks noGrp="1"/>
          </p:cNvSpPr>
          <p:nvPr>
            <p:ph type="title"/>
          </p:nvPr>
        </p:nvSpPr>
        <p:spPr/>
        <p:txBody>
          <a:bodyPr/>
          <a:lstStyle/>
          <a:p>
            <a:r>
              <a:rPr lang="en-US"/>
              <a:t>Click to edit Master title style</a:t>
            </a:r>
            <a:endParaRPr lang="en-CA"/>
          </a:p>
        </p:txBody>
      </p:sp>
      <p:sp>
        <p:nvSpPr>
          <p:cNvPr id="3" name="Content Placeholder 2">
            <a:extLst>
              <a:ext uri="{FF2B5EF4-FFF2-40B4-BE49-F238E27FC236}">
                <a16:creationId xmlns:a16="http://schemas.microsoft.com/office/drawing/2014/main" id="{2884AB2A-7285-4AC1-ACC3-AC4F65430540}"/>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Content Placeholder 3">
            <a:extLst>
              <a:ext uri="{FF2B5EF4-FFF2-40B4-BE49-F238E27FC236}">
                <a16:creationId xmlns:a16="http://schemas.microsoft.com/office/drawing/2014/main" id="{569B9CE9-7258-4313-AE2A-C08194FB7BA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Date Placeholder 4">
            <a:extLst>
              <a:ext uri="{FF2B5EF4-FFF2-40B4-BE49-F238E27FC236}">
                <a16:creationId xmlns:a16="http://schemas.microsoft.com/office/drawing/2014/main" id="{EB0CB7CC-2301-482D-A73C-E9D223C8655F}"/>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6" name="Footer Placeholder 5">
            <a:extLst>
              <a:ext uri="{FF2B5EF4-FFF2-40B4-BE49-F238E27FC236}">
                <a16:creationId xmlns:a16="http://schemas.microsoft.com/office/drawing/2014/main" id="{61A17807-3E01-414B-967E-2825E943CF5D}"/>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05C2FD8-2F46-4C40-A926-1427CBB86937}"/>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3329142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12AD81-510B-40DC-B33F-A4A0876D760A}"/>
              </a:ext>
            </a:extLst>
          </p:cNvPr>
          <p:cNvSpPr>
            <a:spLocks noGrp="1"/>
          </p:cNvSpPr>
          <p:nvPr>
            <p:ph type="title"/>
          </p:nvPr>
        </p:nvSpPr>
        <p:spPr>
          <a:xfrm>
            <a:off x="839788" y="365125"/>
            <a:ext cx="10515600" cy="1325563"/>
          </a:xfrm>
        </p:spPr>
        <p:txBody>
          <a:bodyPr/>
          <a:lstStyle/>
          <a:p>
            <a:r>
              <a:rPr lang="en-US"/>
              <a:t>Click to edit Master title style</a:t>
            </a:r>
            <a:endParaRPr lang="en-CA"/>
          </a:p>
        </p:txBody>
      </p:sp>
      <p:sp>
        <p:nvSpPr>
          <p:cNvPr id="3" name="Text Placeholder 2">
            <a:extLst>
              <a:ext uri="{FF2B5EF4-FFF2-40B4-BE49-F238E27FC236}">
                <a16:creationId xmlns:a16="http://schemas.microsoft.com/office/drawing/2014/main" id="{A44C7003-DF0D-4F50-A8BF-872034C2744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9C56DF4A-EBB9-45CD-9565-BF7D7D35AB9C}"/>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5" name="Text Placeholder 4">
            <a:extLst>
              <a:ext uri="{FF2B5EF4-FFF2-40B4-BE49-F238E27FC236}">
                <a16:creationId xmlns:a16="http://schemas.microsoft.com/office/drawing/2014/main" id="{41509279-1B4C-4999-B489-E1497E8682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8D0F9B70-8D1C-4711-8987-EDB7DDDCA9A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7" name="Date Placeholder 6">
            <a:extLst>
              <a:ext uri="{FF2B5EF4-FFF2-40B4-BE49-F238E27FC236}">
                <a16:creationId xmlns:a16="http://schemas.microsoft.com/office/drawing/2014/main" id="{90B81059-1C9B-41A7-A7DA-1B60B29DF8C6}"/>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8" name="Footer Placeholder 7">
            <a:extLst>
              <a:ext uri="{FF2B5EF4-FFF2-40B4-BE49-F238E27FC236}">
                <a16:creationId xmlns:a16="http://schemas.microsoft.com/office/drawing/2014/main" id="{BA3C6799-7150-4098-A15A-638C63C63121}"/>
              </a:ext>
            </a:extLst>
          </p:cNvPr>
          <p:cNvSpPr>
            <a:spLocks noGrp="1"/>
          </p:cNvSpPr>
          <p:nvPr>
            <p:ph type="ftr" sz="quarter" idx="11"/>
          </p:nvPr>
        </p:nvSpPr>
        <p:spPr/>
        <p:txBody>
          <a:bodyPr/>
          <a:lstStyle/>
          <a:p>
            <a:endParaRPr lang="en-CA"/>
          </a:p>
        </p:txBody>
      </p:sp>
      <p:sp>
        <p:nvSpPr>
          <p:cNvPr id="9" name="Slide Number Placeholder 8">
            <a:extLst>
              <a:ext uri="{FF2B5EF4-FFF2-40B4-BE49-F238E27FC236}">
                <a16:creationId xmlns:a16="http://schemas.microsoft.com/office/drawing/2014/main" id="{2EA0637E-68F8-4226-AC58-158032DEA0B0}"/>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5374427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6D252-4263-4150-A7E4-6273733579C5}"/>
              </a:ext>
            </a:extLst>
          </p:cNvPr>
          <p:cNvSpPr>
            <a:spLocks noGrp="1"/>
          </p:cNvSpPr>
          <p:nvPr>
            <p:ph type="title"/>
          </p:nvPr>
        </p:nvSpPr>
        <p:spPr/>
        <p:txBody>
          <a:bodyPr/>
          <a:lstStyle/>
          <a:p>
            <a:r>
              <a:rPr lang="en-US"/>
              <a:t>Click to edit Master title style</a:t>
            </a:r>
            <a:endParaRPr lang="en-CA"/>
          </a:p>
        </p:txBody>
      </p:sp>
      <p:sp>
        <p:nvSpPr>
          <p:cNvPr id="3" name="Date Placeholder 2">
            <a:extLst>
              <a:ext uri="{FF2B5EF4-FFF2-40B4-BE49-F238E27FC236}">
                <a16:creationId xmlns:a16="http://schemas.microsoft.com/office/drawing/2014/main" id="{59632D7F-DE5E-4AAB-8704-9DE99C25395E}"/>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4" name="Footer Placeholder 3">
            <a:extLst>
              <a:ext uri="{FF2B5EF4-FFF2-40B4-BE49-F238E27FC236}">
                <a16:creationId xmlns:a16="http://schemas.microsoft.com/office/drawing/2014/main" id="{F938D5D7-F503-4F48-A16C-D6E908B866AB}"/>
              </a:ext>
            </a:extLst>
          </p:cNvPr>
          <p:cNvSpPr>
            <a:spLocks noGrp="1"/>
          </p:cNvSpPr>
          <p:nvPr>
            <p:ph type="ftr" sz="quarter" idx="11"/>
          </p:nvPr>
        </p:nvSpPr>
        <p:spPr/>
        <p:txBody>
          <a:bodyPr/>
          <a:lstStyle/>
          <a:p>
            <a:endParaRPr lang="en-CA"/>
          </a:p>
        </p:txBody>
      </p:sp>
      <p:sp>
        <p:nvSpPr>
          <p:cNvPr id="5" name="Slide Number Placeholder 4">
            <a:extLst>
              <a:ext uri="{FF2B5EF4-FFF2-40B4-BE49-F238E27FC236}">
                <a16:creationId xmlns:a16="http://schemas.microsoft.com/office/drawing/2014/main" id="{DEFB2F2D-F9B3-4764-B7AC-DB55715F8DD6}"/>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28183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B19C09E-6182-4F4C-A7CD-DDF4A292E233}"/>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3" name="Footer Placeholder 2">
            <a:extLst>
              <a:ext uri="{FF2B5EF4-FFF2-40B4-BE49-F238E27FC236}">
                <a16:creationId xmlns:a16="http://schemas.microsoft.com/office/drawing/2014/main" id="{ABCF42A0-64B3-4A27-8A34-6FFE48A5BC58}"/>
              </a:ext>
            </a:extLst>
          </p:cNvPr>
          <p:cNvSpPr>
            <a:spLocks noGrp="1"/>
          </p:cNvSpPr>
          <p:nvPr>
            <p:ph type="ftr" sz="quarter" idx="11"/>
          </p:nvPr>
        </p:nvSpPr>
        <p:spPr/>
        <p:txBody>
          <a:bodyPr/>
          <a:lstStyle/>
          <a:p>
            <a:endParaRPr lang="en-CA"/>
          </a:p>
        </p:txBody>
      </p:sp>
      <p:sp>
        <p:nvSpPr>
          <p:cNvPr id="4" name="Slide Number Placeholder 3">
            <a:extLst>
              <a:ext uri="{FF2B5EF4-FFF2-40B4-BE49-F238E27FC236}">
                <a16:creationId xmlns:a16="http://schemas.microsoft.com/office/drawing/2014/main" id="{4A09ECF9-B513-41C4-A1F2-4BA71A21AB20}"/>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12955560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8EFBC-BC2D-4904-9179-F2A00F4093C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Content Placeholder 2">
            <a:extLst>
              <a:ext uri="{FF2B5EF4-FFF2-40B4-BE49-F238E27FC236}">
                <a16:creationId xmlns:a16="http://schemas.microsoft.com/office/drawing/2014/main" id="{2D22D47D-049C-46EA-B57D-8E0018E1C94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Text Placeholder 3">
            <a:extLst>
              <a:ext uri="{FF2B5EF4-FFF2-40B4-BE49-F238E27FC236}">
                <a16:creationId xmlns:a16="http://schemas.microsoft.com/office/drawing/2014/main" id="{FF22DBD2-F49F-45AE-8E7C-26A267DF9D5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CF7F06A-30D8-4C6F-A717-17BA5DF45640}"/>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6" name="Footer Placeholder 5">
            <a:extLst>
              <a:ext uri="{FF2B5EF4-FFF2-40B4-BE49-F238E27FC236}">
                <a16:creationId xmlns:a16="http://schemas.microsoft.com/office/drawing/2014/main" id="{493A4A2E-D4A0-4FDC-8C23-B2CC38FF6574}"/>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43DC247F-9F42-417E-9534-CFE5E8AF696B}"/>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32587702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D2A79-637E-46D4-B7DF-CB8FAC2E00F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CA"/>
          </a:p>
        </p:txBody>
      </p:sp>
      <p:sp>
        <p:nvSpPr>
          <p:cNvPr id="3" name="Picture Placeholder 2">
            <a:extLst>
              <a:ext uri="{FF2B5EF4-FFF2-40B4-BE49-F238E27FC236}">
                <a16:creationId xmlns:a16="http://schemas.microsoft.com/office/drawing/2014/main" id="{E5A4BBE7-EDCD-41DF-B7E3-C7DD8A78A2F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CA"/>
          </a:p>
        </p:txBody>
      </p:sp>
      <p:sp>
        <p:nvSpPr>
          <p:cNvPr id="4" name="Text Placeholder 3">
            <a:extLst>
              <a:ext uri="{FF2B5EF4-FFF2-40B4-BE49-F238E27FC236}">
                <a16:creationId xmlns:a16="http://schemas.microsoft.com/office/drawing/2014/main" id="{70B03BCC-7C5A-4E72-8A82-DDB9010027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689D46CD-5E0A-49BD-9742-DCB97E779032}"/>
              </a:ext>
            </a:extLst>
          </p:cNvPr>
          <p:cNvSpPr>
            <a:spLocks noGrp="1"/>
          </p:cNvSpPr>
          <p:nvPr>
            <p:ph type="dt" sz="half" idx="10"/>
          </p:nvPr>
        </p:nvSpPr>
        <p:spPr/>
        <p:txBody>
          <a:bodyPr/>
          <a:lstStyle/>
          <a:p>
            <a:fld id="{4D266923-AB87-45FD-95AC-537AF3368A61}" type="datetimeFigureOut">
              <a:rPr lang="en-CA" smtClean="0"/>
              <a:t>2020-09-26</a:t>
            </a:fld>
            <a:endParaRPr lang="en-CA"/>
          </a:p>
        </p:txBody>
      </p:sp>
      <p:sp>
        <p:nvSpPr>
          <p:cNvPr id="6" name="Footer Placeholder 5">
            <a:extLst>
              <a:ext uri="{FF2B5EF4-FFF2-40B4-BE49-F238E27FC236}">
                <a16:creationId xmlns:a16="http://schemas.microsoft.com/office/drawing/2014/main" id="{F8B5F46B-AEAB-4310-8752-C32D72AA22A1}"/>
              </a:ext>
            </a:extLst>
          </p:cNvPr>
          <p:cNvSpPr>
            <a:spLocks noGrp="1"/>
          </p:cNvSpPr>
          <p:nvPr>
            <p:ph type="ftr" sz="quarter" idx="11"/>
          </p:nvPr>
        </p:nvSpPr>
        <p:spPr/>
        <p:txBody>
          <a:bodyPr/>
          <a:lstStyle/>
          <a:p>
            <a:endParaRPr lang="en-CA"/>
          </a:p>
        </p:txBody>
      </p:sp>
      <p:sp>
        <p:nvSpPr>
          <p:cNvPr id="7" name="Slide Number Placeholder 6">
            <a:extLst>
              <a:ext uri="{FF2B5EF4-FFF2-40B4-BE49-F238E27FC236}">
                <a16:creationId xmlns:a16="http://schemas.microsoft.com/office/drawing/2014/main" id="{AB451446-AE54-464D-8B74-357243B2B7EA}"/>
              </a:ext>
            </a:extLst>
          </p:cNvPr>
          <p:cNvSpPr>
            <a:spLocks noGrp="1"/>
          </p:cNvSpPr>
          <p:nvPr>
            <p:ph type="sldNum" sz="quarter" idx="12"/>
          </p:nvPr>
        </p:nvSpPr>
        <p:spPr/>
        <p:txBody>
          <a:bodyPr/>
          <a:lstStyle/>
          <a:p>
            <a:fld id="{8E4FCADC-58FD-488A-80AE-390E6AA2D122}" type="slidenum">
              <a:rPr lang="en-CA" smtClean="0"/>
              <a:t>‹#›</a:t>
            </a:fld>
            <a:endParaRPr lang="en-CA"/>
          </a:p>
        </p:txBody>
      </p:sp>
    </p:spTree>
    <p:extLst>
      <p:ext uri="{BB962C8B-B14F-4D97-AF65-F5344CB8AC3E}">
        <p14:creationId xmlns:p14="http://schemas.microsoft.com/office/powerpoint/2010/main" val="38561621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928FBC4-F29D-4A12-85EA-ADD7CADFCE4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CA"/>
          </a:p>
        </p:txBody>
      </p:sp>
      <p:sp>
        <p:nvSpPr>
          <p:cNvPr id="3" name="Text Placeholder 2">
            <a:extLst>
              <a:ext uri="{FF2B5EF4-FFF2-40B4-BE49-F238E27FC236}">
                <a16:creationId xmlns:a16="http://schemas.microsoft.com/office/drawing/2014/main" id="{0A74D65B-2634-4337-BC0B-9F045A39BEE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4" name="Date Placeholder 3">
            <a:extLst>
              <a:ext uri="{FF2B5EF4-FFF2-40B4-BE49-F238E27FC236}">
                <a16:creationId xmlns:a16="http://schemas.microsoft.com/office/drawing/2014/main" id="{7B07A304-76F4-4BEF-8311-7018587A34D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266923-AB87-45FD-95AC-537AF3368A61}" type="datetimeFigureOut">
              <a:rPr lang="en-CA" smtClean="0"/>
              <a:t>2020-09-26</a:t>
            </a:fld>
            <a:endParaRPr lang="en-CA"/>
          </a:p>
        </p:txBody>
      </p:sp>
      <p:sp>
        <p:nvSpPr>
          <p:cNvPr id="5" name="Footer Placeholder 4">
            <a:extLst>
              <a:ext uri="{FF2B5EF4-FFF2-40B4-BE49-F238E27FC236}">
                <a16:creationId xmlns:a16="http://schemas.microsoft.com/office/drawing/2014/main" id="{FB620546-1D96-4C78-B5D7-F145AEA4177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CA"/>
          </a:p>
        </p:txBody>
      </p:sp>
      <p:sp>
        <p:nvSpPr>
          <p:cNvPr id="6" name="Slide Number Placeholder 5">
            <a:extLst>
              <a:ext uri="{FF2B5EF4-FFF2-40B4-BE49-F238E27FC236}">
                <a16:creationId xmlns:a16="http://schemas.microsoft.com/office/drawing/2014/main" id="{C33EA7A8-3C3E-4515-A197-B1ED4DE614D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E4FCADC-58FD-488A-80AE-390E6AA2D122}" type="slidenum">
              <a:rPr lang="en-CA" smtClean="0"/>
              <a:t>‹#›</a:t>
            </a:fld>
            <a:endParaRPr lang="en-CA"/>
          </a:p>
        </p:txBody>
      </p:sp>
    </p:spTree>
    <p:extLst>
      <p:ext uri="{BB962C8B-B14F-4D97-AF65-F5344CB8AC3E}">
        <p14:creationId xmlns:p14="http://schemas.microsoft.com/office/powerpoint/2010/main" val="2860167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g"/><Relationship Id="rId1" Type="http://schemas.openxmlformats.org/officeDocument/2006/relationships/slideLayout" Target="../slideLayouts/slideLayout2.xml"/><Relationship Id="rId5" Type="http://schemas.openxmlformats.org/officeDocument/2006/relationships/image" Target="../media/image25.jpg"/><Relationship Id="rId4" Type="http://schemas.openxmlformats.org/officeDocument/2006/relationships/image" Target="../media/image24.jpg"/></Relationships>
</file>

<file path=ppt/slides/_rels/slide18.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1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image" Target="../media/image33.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35.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7.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4.jpg"/><Relationship Id="rId1" Type="http://schemas.openxmlformats.org/officeDocument/2006/relationships/slideLayout" Target="../slideLayouts/slideLayout2.xml"/><Relationship Id="rId4" Type="http://schemas.openxmlformats.org/officeDocument/2006/relationships/image" Target="../media/image6.jpg"/></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2F044-3855-4E24-BD90-BC8CD5640B02}"/>
              </a:ext>
            </a:extLst>
          </p:cNvPr>
          <p:cNvSpPr>
            <a:spLocks noGrp="1"/>
          </p:cNvSpPr>
          <p:nvPr>
            <p:ph type="ctrTitle"/>
          </p:nvPr>
        </p:nvSpPr>
        <p:spPr>
          <a:xfrm>
            <a:off x="1524000" y="606797"/>
            <a:ext cx="9144000" cy="1465194"/>
          </a:xfrm>
        </p:spPr>
        <p:txBody>
          <a:bodyPr>
            <a:normAutofit fontScale="90000"/>
          </a:bodyPr>
          <a:lstStyle/>
          <a:p>
            <a:r>
              <a:rPr lang="en-CA" dirty="0"/>
              <a:t>Struggling against emotions, rhetoric and just plain bad ideas</a:t>
            </a:r>
          </a:p>
        </p:txBody>
      </p:sp>
      <p:sp>
        <p:nvSpPr>
          <p:cNvPr id="3" name="Subtitle 2">
            <a:extLst>
              <a:ext uri="{FF2B5EF4-FFF2-40B4-BE49-F238E27FC236}">
                <a16:creationId xmlns:a16="http://schemas.microsoft.com/office/drawing/2014/main" id="{F12953BC-B99A-4DD7-AB08-80BF0E43F120}"/>
              </a:ext>
            </a:extLst>
          </p:cNvPr>
          <p:cNvSpPr>
            <a:spLocks noGrp="1"/>
          </p:cNvSpPr>
          <p:nvPr>
            <p:ph type="subTitle" idx="1"/>
          </p:nvPr>
        </p:nvSpPr>
        <p:spPr/>
        <p:txBody>
          <a:bodyPr/>
          <a:lstStyle/>
          <a:p>
            <a:endParaRPr lang="en-CA" dirty="0"/>
          </a:p>
        </p:txBody>
      </p:sp>
      <p:pic>
        <p:nvPicPr>
          <p:cNvPr id="5" name="Picture 4">
            <a:extLst>
              <a:ext uri="{FF2B5EF4-FFF2-40B4-BE49-F238E27FC236}">
                <a16:creationId xmlns:a16="http://schemas.microsoft.com/office/drawing/2014/main" id="{FFEB72E3-327A-4994-AF39-1C5E5B3896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64995" y="2203956"/>
            <a:ext cx="3035435" cy="4047247"/>
          </a:xfrm>
          <a:prstGeom prst="rect">
            <a:avLst/>
          </a:prstGeom>
        </p:spPr>
      </p:pic>
    </p:spTree>
    <p:extLst>
      <p:ext uri="{BB962C8B-B14F-4D97-AF65-F5344CB8AC3E}">
        <p14:creationId xmlns:p14="http://schemas.microsoft.com/office/powerpoint/2010/main" val="11142149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3DB88F-2625-4706-8A79-AA36F6CB8D43}"/>
              </a:ext>
            </a:extLst>
          </p:cNvPr>
          <p:cNvSpPr>
            <a:spLocks noGrp="1"/>
          </p:cNvSpPr>
          <p:nvPr>
            <p:ph type="title"/>
          </p:nvPr>
        </p:nvSpPr>
        <p:spPr/>
        <p:txBody>
          <a:bodyPr/>
          <a:lstStyle/>
          <a:p>
            <a:endParaRPr lang="en-CA"/>
          </a:p>
        </p:txBody>
      </p:sp>
      <p:pic>
        <p:nvPicPr>
          <p:cNvPr id="4" name="Picture 3">
            <a:extLst>
              <a:ext uri="{FF2B5EF4-FFF2-40B4-BE49-F238E27FC236}">
                <a16:creationId xmlns:a16="http://schemas.microsoft.com/office/drawing/2014/main" id="{CFD4ABDE-72DD-449D-8A2E-888399530D8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06409" y="92025"/>
            <a:ext cx="6931584" cy="4383577"/>
          </a:xfrm>
          <a:prstGeom prst="rect">
            <a:avLst/>
          </a:prstGeom>
        </p:spPr>
      </p:pic>
      <p:pic>
        <p:nvPicPr>
          <p:cNvPr id="9" name="Content Placeholder 8">
            <a:extLst>
              <a:ext uri="{FF2B5EF4-FFF2-40B4-BE49-F238E27FC236}">
                <a16:creationId xmlns:a16="http://schemas.microsoft.com/office/drawing/2014/main" id="{D492F491-C695-4021-A81C-90A63865DB0E}"/>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98243" y="92025"/>
            <a:ext cx="2968209" cy="7016848"/>
          </a:xfrm>
        </p:spPr>
      </p:pic>
      <p:pic>
        <p:nvPicPr>
          <p:cNvPr id="11" name="Picture 10">
            <a:extLst>
              <a:ext uri="{FF2B5EF4-FFF2-40B4-BE49-F238E27FC236}">
                <a16:creationId xmlns:a16="http://schemas.microsoft.com/office/drawing/2014/main" id="{BD352D68-70A1-4E99-88F7-57F697EAAF2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67224" y="4475602"/>
            <a:ext cx="3571875" cy="2492006"/>
          </a:xfrm>
          <a:prstGeom prst="rect">
            <a:avLst/>
          </a:prstGeom>
        </p:spPr>
      </p:pic>
    </p:spTree>
    <p:extLst>
      <p:ext uri="{BB962C8B-B14F-4D97-AF65-F5344CB8AC3E}">
        <p14:creationId xmlns:p14="http://schemas.microsoft.com/office/powerpoint/2010/main" val="2800960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13418-D687-4B20-A86A-0131A3096331}"/>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64D39B6B-C421-4D0E-85CE-06A53B279FE2}"/>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66849" y="100643"/>
            <a:ext cx="8543925" cy="6656714"/>
          </a:xfrm>
        </p:spPr>
      </p:pic>
    </p:spTree>
    <p:extLst>
      <p:ext uri="{BB962C8B-B14F-4D97-AF65-F5344CB8AC3E}">
        <p14:creationId xmlns:p14="http://schemas.microsoft.com/office/powerpoint/2010/main" val="16328945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28EDFA-6362-48D3-97E5-D53B5B5BA698}"/>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0E3BC97A-5719-42CC-AC1E-54F110DFC04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035030" y="365125"/>
            <a:ext cx="5813900" cy="6374136"/>
          </a:xfrm>
        </p:spPr>
      </p:pic>
    </p:spTree>
    <p:extLst>
      <p:ext uri="{BB962C8B-B14F-4D97-AF65-F5344CB8AC3E}">
        <p14:creationId xmlns:p14="http://schemas.microsoft.com/office/powerpoint/2010/main" val="3471334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D8DD41-4044-439F-945E-2CEDDE8B38F7}"/>
              </a:ext>
            </a:extLst>
          </p:cNvPr>
          <p:cNvSpPr>
            <a:spLocks noGrp="1"/>
          </p:cNvSpPr>
          <p:nvPr>
            <p:ph type="title"/>
          </p:nvPr>
        </p:nvSpPr>
        <p:spPr>
          <a:xfrm>
            <a:off x="204281" y="209483"/>
            <a:ext cx="11644008" cy="1325563"/>
          </a:xfrm>
        </p:spPr>
        <p:txBody>
          <a:bodyPr>
            <a:normAutofit/>
          </a:bodyPr>
          <a:lstStyle/>
          <a:p>
            <a:pPr algn="ctr"/>
            <a:r>
              <a:rPr lang="en-CA" sz="3200" b="1" dirty="0"/>
              <a:t>Paul A. </a:t>
            </a:r>
            <a:r>
              <a:rPr lang="en-CA" sz="3200" b="1" dirty="0" err="1"/>
              <a:t>Offit</a:t>
            </a:r>
            <a:r>
              <a:rPr lang="en-CA" sz="3200" b="1" dirty="0"/>
              <a:t> is an American pediatrician specializing in infectious diseases, vaccines, immunology, and virology. </a:t>
            </a:r>
          </a:p>
        </p:txBody>
      </p:sp>
      <p:pic>
        <p:nvPicPr>
          <p:cNvPr id="5" name="Content Placeholder 4">
            <a:extLst>
              <a:ext uri="{FF2B5EF4-FFF2-40B4-BE49-F238E27FC236}">
                <a16:creationId xmlns:a16="http://schemas.microsoft.com/office/drawing/2014/main" id="{CE0E61DD-0FB7-4E3C-94DD-5BF7F3AE57CF}"/>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41208" y="1335897"/>
            <a:ext cx="8404697" cy="5409353"/>
          </a:xfrm>
        </p:spPr>
      </p:pic>
      <p:pic>
        <p:nvPicPr>
          <p:cNvPr id="7" name="Picture 6">
            <a:extLst>
              <a:ext uri="{FF2B5EF4-FFF2-40B4-BE49-F238E27FC236}">
                <a16:creationId xmlns:a16="http://schemas.microsoft.com/office/drawing/2014/main" id="{1C23E7AC-9547-4A4D-9EF6-2812D12353E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262354" y="2050915"/>
            <a:ext cx="2286000" cy="3048000"/>
          </a:xfrm>
          <a:prstGeom prst="rect">
            <a:avLst/>
          </a:prstGeom>
        </p:spPr>
      </p:pic>
    </p:spTree>
    <p:extLst>
      <p:ext uri="{BB962C8B-B14F-4D97-AF65-F5344CB8AC3E}">
        <p14:creationId xmlns:p14="http://schemas.microsoft.com/office/powerpoint/2010/main" val="323680676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D39DD2-6951-4575-BB91-58A3FCAF3A5D}"/>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88F55CB8-B8A9-4AE8-952E-C56C9C1F71FC}"/>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38101" y="83530"/>
            <a:ext cx="6546147" cy="3345470"/>
          </a:xfrm>
        </p:spPr>
      </p:pic>
      <p:pic>
        <p:nvPicPr>
          <p:cNvPr id="9" name="Picture 8">
            <a:extLst>
              <a:ext uri="{FF2B5EF4-FFF2-40B4-BE49-F238E27FC236}">
                <a16:creationId xmlns:a16="http://schemas.microsoft.com/office/drawing/2014/main" id="{4FAEBD72-CB33-4276-B23C-32E8C49D05C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4362" y="3245807"/>
            <a:ext cx="6538527" cy="3612193"/>
          </a:xfrm>
          <a:prstGeom prst="rect">
            <a:avLst/>
          </a:prstGeom>
        </p:spPr>
      </p:pic>
    </p:spTree>
    <p:extLst>
      <p:ext uri="{BB962C8B-B14F-4D97-AF65-F5344CB8AC3E}">
        <p14:creationId xmlns:p14="http://schemas.microsoft.com/office/powerpoint/2010/main" val="25668107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a:extLst>
              <a:ext uri="{FF2B5EF4-FFF2-40B4-BE49-F238E27FC236}">
                <a16:creationId xmlns:a16="http://schemas.microsoft.com/office/drawing/2014/main" id="{EAA77C39-BEC6-41F3-A4B1-3BAB2F75620E}"/>
              </a:ext>
            </a:extLst>
          </p:cNvPr>
          <p:cNvSpPr>
            <a:spLocks noGrp="1" noChangeArrowheads="1"/>
          </p:cNvSpPr>
          <p:nvPr>
            <p:ph type="title"/>
          </p:nvPr>
        </p:nvSpPr>
        <p:spPr/>
        <p:txBody>
          <a:bodyPr/>
          <a:lstStyle/>
          <a:p>
            <a:r>
              <a:rPr lang="en-US" altLang="en-US" dirty="0">
                <a:latin typeface="Comic Sans MS" panose="030F0702030302020204" pitchFamily="66" charset="0"/>
              </a:rPr>
              <a:t>Exercise (stolen from Fred Phillips)</a:t>
            </a:r>
          </a:p>
        </p:txBody>
      </p:sp>
      <p:sp>
        <p:nvSpPr>
          <p:cNvPr id="38915" name="Rectangle 3">
            <a:extLst>
              <a:ext uri="{FF2B5EF4-FFF2-40B4-BE49-F238E27FC236}">
                <a16:creationId xmlns:a16="http://schemas.microsoft.com/office/drawing/2014/main" id="{72765FB8-2568-470A-90F5-1F921190D9DD}"/>
              </a:ext>
            </a:extLst>
          </p:cNvPr>
          <p:cNvSpPr>
            <a:spLocks noGrp="1" noChangeArrowheads="1"/>
          </p:cNvSpPr>
          <p:nvPr>
            <p:ph type="body" idx="1"/>
          </p:nvPr>
        </p:nvSpPr>
        <p:spPr>
          <a:xfrm>
            <a:off x="1366888" y="1690688"/>
            <a:ext cx="4996206" cy="4862512"/>
          </a:xfrm>
        </p:spPr>
        <p:txBody>
          <a:bodyPr/>
          <a:lstStyle/>
          <a:p>
            <a:pPr>
              <a:lnSpc>
                <a:spcPct val="90000"/>
              </a:lnSpc>
            </a:pPr>
            <a:r>
              <a:rPr lang="en-US" altLang="en-US" dirty="0">
                <a:latin typeface="Comic Sans MS" panose="030F0702030302020204" pitchFamily="66" charset="0"/>
              </a:rPr>
              <a:t>Consider choosing a restaurant to take special guests to dinner.</a:t>
            </a:r>
          </a:p>
          <a:p>
            <a:pPr>
              <a:lnSpc>
                <a:spcPct val="90000"/>
              </a:lnSpc>
            </a:pPr>
            <a:r>
              <a:rPr lang="en-US" altLang="en-US" dirty="0">
                <a:latin typeface="Comic Sans MS" panose="030F0702030302020204" pitchFamily="66" charset="0"/>
              </a:rPr>
              <a:t>What parts of the decision making process are rational? What parts are emotional?</a:t>
            </a:r>
          </a:p>
          <a:p>
            <a:pPr>
              <a:lnSpc>
                <a:spcPct val="90000"/>
              </a:lnSpc>
            </a:pPr>
            <a:r>
              <a:rPr lang="en-US" altLang="en-US" dirty="0">
                <a:latin typeface="Comic Sans MS" panose="030F0702030302020204" pitchFamily="66" charset="0"/>
              </a:rPr>
              <a:t>How would your answer change if it were a very important decision, for example, for your wedding?</a:t>
            </a:r>
          </a:p>
        </p:txBody>
      </p:sp>
      <p:sp>
        <p:nvSpPr>
          <p:cNvPr id="6" name="Rectangle 2">
            <a:extLst>
              <a:ext uri="{FF2B5EF4-FFF2-40B4-BE49-F238E27FC236}">
                <a16:creationId xmlns:a16="http://schemas.microsoft.com/office/drawing/2014/main" id="{B7A3FB02-B00C-4917-B581-4ED8C78DFDEB}"/>
              </a:ext>
            </a:extLst>
          </p:cNvPr>
          <p:cNvSpPr txBox="1">
            <a:spLocks noChangeArrowheads="1"/>
          </p:cNvSpPr>
          <p:nvPr/>
        </p:nvSpPr>
        <p:spPr>
          <a:xfrm>
            <a:off x="6986050" y="2340204"/>
            <a:ext cx="4818666" cy="288224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altLang="ko-KR" sz="2800" dirty="0">
                <a:latin typeface="Comic Sans MS Bold" panose="030F0902030302020204" pitchFamily="66" charset="0"/>
              </a:rPr>
              <a:t>Discuss a situation in which you used - or tried to use, or failed to use - both rational and “gut” methods to arrive at an important decision.</a:t>
            </a:r>
          </a:p>
        </p:txBody>
      </p:sp>
    </p:spTree>
    <p:extLst>
      <p:ext uri="{BB962C8B-B14F-4D97-AF65-F5344CB8AC3E}">
        <p14:creationId xmlns:p14="http://schemas.microsoft.com/office/powerpoint/2010/main" val="425764132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AFE25-0A16-4AD0-8F98-3C075CE7833B}"/>
              </a:ext>
            </a:extLst>
          </p:cNvPr>
          <p:cNvSpPr>
            <a:spLocks noGrp="1"/>
          </p:cNvSpPr>
          <p:nvPr>
            <p:ph type="title"/>
          </p:nvPr>
        </p:nvSpPr>
        <p:spPr>
          <a:xfrm>
            <a:off x="743932" y="402833"/>
            <a:ext cx="10515600" cy="1325563"/>
          </a:xfrm>
        </p:spPr>
        <p:txBody>
          <a:bodyPr/>
          <a:lstStyle/>
          <a:p>
            <a:pPr algn="ctr"/>
            <a:r>
              <a:rPr lang="en-CA" b="1" dirty="0"/>
              <a:t>The Common Sense problem and other cognitive distortions</a:t>
            </a:r>
          </a:p>
        </p:txBody>
      </p:sp>
      <p:pic>
        <p:nvPicPr>
          <p:cNvPr id="7" name="Content Placeholder 6">
            <a:extLst>
              <a:ext uri="{FF2B5EF4-FFF2-40B4-BE49-F238E27FC236}">
                <a16:creationId xmlns:a16="http://schemas.microsoft.com/office/drawing/2014/main" id="{88C35F4B-319C-49FD-A034-45CD778EC09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0" y="1918494"/>
            <a:ext cx="7620000" cy="4165600"/>
          </a:xfrm>
        </p:spPr>
      </p:pic>
    </p:spTree>
    <p:extLst>
      <p:ext uri="{BB962C8B-B14F-4D97-AF65-F5344CB8AC3E}">
        <p14:creationId xmlns:p14="http://schemas.microsoft.com/office/powerpoint/2010/main" val="5218247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5AD581-7381-4212-8E6C-E56B691E7100}"/>
              </a:ext>
            </a:extLst>
          </p:cNvPr>
          <p:cNvSpPr>
            <a:spLocks noGrp="1"/>
          </p:cNvSpPr>
          <p:nvPr>
            <p:ph type="title"/>
          </p:nvPr>
        </p:nvSpPr>
        <p:spPr/>
        <p:txBody>
          <a:bodyPr/>
          <a:lstStyle/>
          <a:p>
            <a:pPr algn="ctr"/>
            <a:r>
              <a:rPr lang="en-CA" b="1" dirty="0"/>
              <a:t>New media &amp; the ‘fake new’ ‘alt facts’ moment</a:t>
            </a:r>
          </a:p>
        </p:txBody>
      </p:sp>
      <p:pic>
        <p:nvPicPr>
          <p:cNvPr id="6" name="Content Placeholder 5">
            <a:extLst>
              <a:ext uri="{FF2B5EF4-FFF2-40B4-BE49-F238E27FC236}">
                <a16:creationId xmlns:a16="http://schemas.microsoft.com/office/drawing/2014/main" id="{D9D82B77-63A3-4E35-93A6-CCC6C876D24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09006" y="1572706"/>
            <a:ext cx="3611314" cy="4351338"/>
          </a:xfrm>
        </p:spPr>
      </p:pic>
      <p:pic>
        <p:nvPicPr>
          <p:cNvPr id="8" name="Picture 7">
            <a:extLst>
              <a:ext uri="{FF2B5EF4-FFF2-40B4-BE49-F238E27FC236}">
                <a16:creationId xmlns:a16="http://schemas.microsoft.com/office/drawing/2014/main" id="{96D8AFB3-854A-4718-AC2B-2672778C3C1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36390" y="2334538"/>
            <a:ext cx="5170957" cy="3589506"/>
          </a:xfrm>
          <a:prstGeom prst="rect">
            <a:avLst/>
          </a:prstGeom>
        </p:spPr>
      </p:pic>
      <p:pic>
        <p:nvPicPr>
          <p:cNvPr id="10" name="Picture 9">
            <a:extLst>
              <a:ext uri="{FF2B5EF4-FFF2-40B4-BE49-F238E27FC236}">
                <a16:creationId xmlns:a16="http://schemas.microsoft.com/office/drawing/2014/main" id="{B8CC0A5B-BD03-4CB0-8F15-BDC573A3FAF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97784" y="4250987"/>
            <a:ext cx="3494216" cy="2607013"/>
          </a:xfrm>
          <a:prstGeom prst="rect">
            <a:avLst/>
          </a:prstGeom>
        </p:spPr>
      </p:pic>
      <p:pic>
        <p:nvPicPr>
          <p:cNvPr id="12" name="Picture 11">
            <a:extLst>
              <a:ext uri="{FF2B5EF4-FFF2-40B4-BE49-F238E27FC236}">
                <a16:creationId xmlns:a16="http://schemas.microsoft.com/office/drawing/2014/main" id="{99BA245D-E0B9-4551-9E91-2717BA40885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23417" y="1536008"/>
            <a:ext cx="3168583" cy="2869660"/>
          </a:xfrm>
          <a:prstGeom prst="rect">
            <a:avLst/>
          </a:prstGeom>
        </p:spPr>
      </p:pic>
    </p:spTree>
    <p:extLst>
      <p:ext uri="{BB962C8B-B14F-4D97-AF65-F5344CB8AC3E}">
        <p14:creationId xmlns:p14="http://schemas.microsoft.com/office/powerpoint/2010/main" val="28970910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87AE7A-CCDA-4E03-89FC-FEB0199004CE}"/>
              </a:ext>
            </a:extLst>
          </p:cNvPr>
          <p:cNvSpPr>
            <a:spLocks noGrp="1"/>
          </p:cNvSpPr>
          <p:nvPr>
            <p:ph type="title"/>
          </p:nvPr>
        </p:nvSpPr>
        <p:spPr>
          <a:xfrm>
            <a:off x="525749" y="198428"/>
            <a:ext cx="10515600" cy="1325563"/>
          </a:xfrm>
        </p:spPr>
        <p:txBody>
          <a:bodyPr/>
          <a:lstStyle/>
          <a:p>
            <a:r>
              <a:rPr lang="en-CA" b="1" dirty="0"/>
              <a:t>But we’ve always believed junk (many of us, anyway)</a:t>
            </a:r>
          </a:p>
        </p:txBody>
      </p:sp>
      <p:pic>
        <p:nvPicPr>
          <p:cNvPr id="5" name="Content Placeholder 4">
            <a:extLst>
              <a:ext uri="{FF2B5EF4-FFF2-40B4-BE49-F238E27FC236}">
                <a16:creationId xmlns:a16="http://schemas.microsoft.com/office/drawing/2014/main" id="{C11B265D-A8E2-4DBE-BB66-BEAEDF86F774}"/>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67163" y="1864536"/>
            <a:ext cx="3562657" cy="4351338"/>
          </a:xfrm>
        </p:spPr>
      </p:pic>
      <p:pic>
        <p:nvPicPr>
          <p:cNvPr id="7" name="Picture 6">
            <a:extLst>
              <a:ext uri="{FF2B5EF4-FFF2-40B4-BE49-F238E27FC236}">
                <a16:creationId xmlns:a16="http://schemas.microsoft.com/office/drawing/2014/main" id="{60407882-BE8E-4295-A29E-AD96EA8D40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14815" y="949408"/>
            <a:ext cx="5567869" cy="3690702"/>
          </a:xfrm>
          <a:prstGeom prst="rect">
            <a:avLst/>
          </a:prstGeom>
        </p:spPr>
      </p:pic>
      <p:pic>
        <p:nvPicPr>
          <p:cNvPr id="11" name="Picture 10">
            <a:extLst>
              <a:ext uri="{FF2B5EF4-FFF2-40B4-BE49-F238E27FC236}">
                <a16:creationId xmlns:a16="http://schemas.microsoft.com/office/drawing/2014/main" id="{CACAE547-4F39-4A4D-A48A-F5C1733465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90522" y="4640110"/>
            <a:ext cx="2796139" cy="2097104"/>
          </a:xfrm>
          <a:prstGeom prst="rect">
            <a:avLst/>
          </a:prstGeom>
        </p:spPr>
      </p:pic>
      <p:pic>
        <p:nvPicPr>
          <p:cNvPr id="13" name="Picture 12">
            <a:extLst>
              <a:ext uri="{FF2B5EF4-FFF2-40B4-BE49-F238E27FC236}">
                <a16:creationId xmlns:a16="http://schemas.microsoft.com/office/drawing/2014/main" id="{A35B2C48-2477-4F62-9D4C-226D4396FCD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929820" y="3424137"/>
            <a:ext cx="4296870" cy="3229583"/>
          </a:xfrm>
          <a:prstGeom prst="rect">
            <a:avLst/>
          </a:prstGeom>
        </p:spPr>
      </p:pic>
      <p:pic>
        <p:nvPicPr>
          <p:cNvPr id="15" name="Picture 14">
            <a:extLst>
              <a:ext uri="{FF2B5EF4-FFF2-40B4-BE49-F238E27FC236}">
                <a16:creationId xmlns:a16="http://schemas.microsoft.com/office/drawing/2014/main" id="{6253FA1D-B36F-47E0-AE29-703E46508EA4}"/>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072747" y="1168652"/>
            <a:ext cx="3421604" cy="2212637"/>
          </a:xfrm>
          <a:prstGeom prst="rect">
            <a:avLst/>
          </a:prstGeom>
        </p:spPr>
      </p:pic>
    </p:spTree>
    <p:extLst>
      <p:ext uri="{BB962C8B-B14F-4D97-AF65-F5344CB8AC3E}">
        <p14:creationId xmlns:p14="http://schemas.microsoft.com/office/powerpoint/2010/main" val="21454003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CEED24D-D401-44A7-BE22-0414EB4F7A37}"/>
              </a:ext>
            </a:extLst>
          </p:cNvPr>
          <p:cNvSpPr>
            <a:spLocks noGrp="1"/>
          </p:cNvSpPr>
          <p:nvPr>
            <p:ph type="title"/>
          </p:nvPr>
        </p:nvSpPr>
        <p:spPr/>
        <p:txBody>
          <a:bodyPr/>
          <a:lstStyle/>
          <a:p>
            <a:pPr algn="ctr"/>
            <a:r>
              <a:rPr lang="en-CA" b="1" dirty="0"/>
              <a:t>Your real horoscope</a:t>
            </a:r>
          </a:p>
        </p:txBody>
      </p:sp>
      <p:pic>
        <p:nvPicPr>
          <p:cNvPr id="5" name="Content Placeholder 4">
            <a:extLst>
              <a:ext uri="{FF2B5EF4-FFF2-40B4-BE49-F238E27FC236}">
                <a16:creationId xmlns:a16="http://schemas.microsoft.com/office/drawing/2014/main" id="{4C9D47A3-F583-4628-9EE1-0FEAFBB2AC4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913714" y="1520890"/>
            <a:ext cx="8133773" cy="4823926"/>
          </a:xfrm>
        </p:spPr>
      </p:pic>
    </p:spTree>
    <p:extLst>
      <p:ext uri="{BB962C8B-B14F-4D97-AF65-F5344CB8AC3E}">
        <p14:creationId xmlns:p14="http://schemas.microsoft.com/office/powerpoint/2010/main" val="31511724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FA7EC9-8E63-4E30-8E15-EB52E3F7615B}"/>
              </a:ext>
            </a:extLst>
          </p:cNvPr>
          <p:cNvSpPr>
            <a:spLocks noGrp="1"/>
          </p:cNvSpPr>
          <p:nvPr>
            <p:ph type="title"/>
          </p:nvPr>
        </p:nvSpPr>
        <p:spPr/>
        <p:txBody>
          <a:bodyPr/>
          <a:lstStyle/>
          <a:p>
            <a:pPr algn="ctr"/>
            <a:r>
              <a:rPr lang="en-CA" b="1" dirty="0"/>
              <a:t>Politics: Reason vs. Emotion</a:t>
            </a:r>
          </a:p>
        </p:txBody>
      </p:sp>
      <p:sp>
        <p:nvSpPr>
          <p:cNvPr id="3" name="Content Placeholder 2">
            <a:extLst>
              <a:ext uri="{FF2B5EF4-FFF2-40B4-BE49-F238E27FC236}">
                <a16:creationId xmlns:a16="http://schemas.microsoft.com/office/drawing/2014/main" id="{B2BAD250-C282-43F1-8492-6C56911A2BED}"/>
              </a:ext>
            </a:extLst>
          </p:cNvPr>
          <p:cNvSpPr>
            <a:spLocks noGrp="1"/>
          </p:cNvSpPr>
          <p:nvPr>
            <p:ph idx="1"/>
          </p:nvPr>
        </p:nvSpPr>
        <p:spPr/>
        <p:txBody>
          <a:bodyPr/>
          <a:lstStyle/>
          <a:p>
            <a:r>
              <a:rPr lang="en-CA" dirty="0"/>
              <a:t>There is a significant volume of research that suggests that our political behavior, beliefs and values are governed mainly by emotion, and not reason. You can see some of this play out in response to police decision-making and research.</a:t>
            </a:r>
          </a:p>
          <a:p>
            <a:endParaRPr lang="en-CA" dirty="0"/>
          </a:p>
          <a:p>
            <a:endParaRPr lang="en-CA" dirty="0"/>
          </a:p>
          <a:p>
            <a:endParaRPr lang="en-CA" dirty="0"/>
          </a:p>
        </p:txBody>
      </p:sp>
      <p:pic>
        <p:nvPicPr>
          <p:cNvPr id="5" name="Picture 4">
            <a:extLst>
              <a:ext uri="{FF2B5EF4-FFF2-40B4-BE49-F238E27FC236}">
                <a16:creationId xmlns:a16="http://schemas.microsoft.com/office/drawing/2014/main" id="{89E5F86A-0F1D-4D4B-9809-B99653CA0F4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52287" y="3350064"/>
            <a:ext cx="3790950" cy="3095625"/>
          </a:xfrm>
          <a:prstGeom prst="rect">
            <a:avLst/>
          </a:prstGeom>
        </p:spPr>
      </p:pic>
    </p:spTree>
    <p:extLst>
      <p:ext uri="{BB962C8B-B14F-4D97-AF65-F5344CB8AC3E}">
        <p14:creationId xmlns:p14="http://schemas.microsoft.com/office/powerpoint/2010/main" val="131651737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78CC2A-DEF9-4331-A109-BB98228D0159}"/>
              </a:ext>
            </a:extLst>
          </p:cNvPr>
          <p:cNvSpPr>
            <a:spLocks noGrp="1"/>
          </p:cNvSpPr>
          <p:nvPr>
            <p:ph type="title"/>
          </p:nvPr>
        </p:nvSpPr>
        <p:spPr>
          <a:xfrm>
            <a:off x="838200" y="311285"/>
            <a:ext cx="10515600" cy="642027"/>
          </a:xfrm>
        </p:spPr>
        <p:txBody>
          <a:bodyPr>
            <a:normAutofit fontScale="90000"/>
          </a:bodyPr>
          <a:lstStyle/>
          <a:p>
            <a:pPr algn="ctr"/>
            <a:r>
              <a:rPr lang="en-CA" dirty="0"/>
              <a:t>Common sense (‘intuitive theories’ (Nichols)) </a:t>
            </a:r>
          </a:p>
        </p:txBody>
      </p:sp>
      <p:pic>
        <p:nvPicPr>
          <p:cNvPr id="5" name="Content Placeholder 4">
            <a:extLst>
              <a:ext uri="{FF2B5EF4-FFF2-40B4-BE49-F238E27FC236}">
                <a16:creationId xmlns:a16="http://schemas.microsoft.com/office/drawing/2014/main" id="{C7DEE37F-F5CA-42BB-A2C0-2FCA7E4C694A}"/>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496766" y="1359345"/>
            <a:ext cx="7198468" cy="4957623"/>
          </a:xfrm>
        </p:spPr>
      </p:pic>
    </p:spTree>
    <p:extLst>
      <p:ext uri="{BB962C8B-B14F-4D97-AF65-F5344CB8AC3E}">
        <p14:creationId xmlns:p14="http://schemas.microsoft.com/office/powerpoint/2010/main" val="26961965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430E1B-3B59-4876-BA13-D0F62EB38924}"/>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50482AE6-D44A-4A9D-9D6E-8D6082322673}"/>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38200" y="214268"/>
            <a:ext cx="10106833" cy="3214732"/>
          </a:xfrm>
        </p:spPr>
      </p:pic>
      <p:pic>
        <p:nvPicPr>
          <p:cNvPr id="7" name="Picture 6">
            <a:extLst>
              <a:ext uri="{FF2B5EF4-FFF2-40B4-BE49-F238E27FC236}">
                <a16:creationId xmlns:a16="http://schemas.microsoft.com/office/drawing/2014/main" id="{2D710FCA-FCCE-4E0A-B917-993CAF25B7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75753" y="3526277"/>
            <a:ext cx="6566747" cy="3331723"/>
          </a:xfrm>
          <a:prstGeom prst="rect">
            <a:avLst/>
          </a:prstGeom>
        </p:spPr>
      </p:pic>
    </p:spTree>
    <p:extLst>
      <p:ext uri="{BB962C8B-B14F-4D97-AF65-F5344CB8AC3E}">
        <p14:creationId xmlns:p14="http://schemas.microsoft.com/office/powerpoint/2010/main" val="169247414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84E38-2139-4093-B59F-F2DBF78BF53F}"/>
              </a:ext>
            </a:extLst>
          </p:cNvPr>
          <p:cNvSpPr>
            <a:spLocks noGrp="1"/>
          </p:cNvSpPr>
          <p:nvPr>
            <p:ph type="title"/>
          </p:nvPr>
        </p:nvSpPr>
        <p:spPr>
          <a:xfrm>
            <a:off x="838200" y="365125"/>
            <a:ext cx="10515600" cy="782739"/>
          </a:xfrm>
        </p:spPr>
        <p:txBody>
          <a:bodyPr/>
          <a:lstStyle/>
          <a:p>
            <a:pPr algn="ctr"/>
            <a:r>
              <a:rPr lang="en-CA" b="1" dirty="0"/>
              <a:t>Nichols on common sense: </a:t>
            </a:r>
          </a:p>
        </p:txBody>
      </p:sp>
      <p:pic>
        <p:nvPicPr>
          <p:cNvPr id="5" name="Content Placeholder 4">
            <a:extLst>
              <a:ext uri="{FF2B5EF4-FFF2-40B4-BE49-F238E27FC236}">
                <a16:creationId xmlns:a16="http://schemas.microsoft.com/office/drawing/2014/main" id="{C423647E-C258-4511-8632-BF72652342C5}"/>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73365" y="1342418"/>
            <a:ext cx="7933673" cy="5377674"/>
          </a:xfrm>
        </p:spPr>
      </p:pic>
    </p:spTree>
    <p:extLst>
      <p:ext uri="{BB962C8B-B14F-4D97-AF65-F5344CB8AC3E}">
        <p14:creationId xmlns:p14="http://schemas.microsoft.com/office/powerpoint/2010/main" val="395124791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0F105A-FFF6-42B3-87AF-8F4C4E2D19F1}"/>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BECA0650-59C4-41C6-881A-4E1E2B60611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62174" y="-289719"/>
            <a:ext cx="8806391" cy="6604794"/>
          </a:xfrm>
        </p:spPr>
      </p:pic>
    </p:spTree>
    <p:extLst>
      <p:ext uri="{BB962C8B-B14F-4D97-AF65-F5344CB8AC3E}">
        <p14:creationId xmlns:p14="http://schemas.microsoft.com/office/powerpoint/2010/main" val="38501294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863F06-5824-4AC2-BC00-134B944DB929}"/>
              </a:ext>
            </a:extLst>
          </p:cNvPr>
          <p:cNvSpPr>
            <a:spLocks noGrp="1"/>
          </p:cNvSpPr>
          <p:nvPr>
            <p:ph type="title"/>
          </p:nvPr>
        </p:nvSpPr>
        <p:spPr/>
        <p:txBody>
          <a:bodyPr/>
          <a:lstStyle/>
          <a:p>
            <a:endParaRPr lang="en-CA"/>
          </a:p>
        </p:txBody>
      </p:sp>
      <p:pic>
        <p:nvPicPr>
          <p:cNvPr id="5" name="Content Placeholder 4">
            <a:extLst>
              <a:ext uri="{FF2B5EF4-FFF2-40B4-BE49-F238E27FC236}">
                <a16:creationId xmlns:a16="http://schemas.microsoft.com/office/drawing/2014/main" id="{66B8D135-DAE4-49A1-96BE-E340FBD12F7D}"/>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69016" y="-781050"/>
            <a:ext cx="7956551" cy="5967413"/>
          </a:xfrm>
        </p:spPr>
      </p:pic>
    </p:spTree>
    <p:extLst>
      <p:ext uri="{BB962C8B-B14F-4D97-AF65-F5344CB8AC3E}">
        <p14:creationId xmlns:p14="http://schemas.microsoft.com/office/powerpoint/2010/main" val="3190463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BB3024-259D-486A-B437-25C9A24673CC}"/>
              </a:ext>
            </a:extLst>
          </p:cNvPr>
          <p:cNvSpPr>
            <a:spLocks noGrp="1"/>
          </p:cNvSpPr>
          <p:nvPr>
            <p:ph type="title"/>
          </p:nvPr>
        </p:nvSpPr>
        <p:spPr/>
        <p:txBody>
          <a:bodyPr/>
          <a:lstStyle/>
          <a:p>
            <a:pPr algn="ctr"/>
            <a:r>
              <a:rPr lang="en-CA" b="1" dirty="0"/>
              <a:t>*break time*</a:t>
            </a:r>
          </a:p>
        </p:txBody>
      </p:sp>
      <p:pic>
        <p:nvPicPr>
          <p:cNvPr id="5" name="Content Placeholder 4">
            <a:extLst>
              <a:ext uri="{FF2B5EF4-FFF2-40B4-BE49-F238E27FC236}">
                <a16:creationId xmlns:a16="http://schemas.microsoft.com/office/drawing/2014/main" id="{5926F011-9408-41AF-A555-85D493F200D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231141" y="1825625"/>
            <a:ext cx="3729718" cy="4351338"/>
          </a:xfrm>
        </p:spPr>
      </p:pic>
    </p:spTree>
    <p:extLst>
      <p:ext uri="{BB962C8B-B14F-4D97-AF65-F5344CB8AC3E}">
        <p14:creationId xmlns:p14="http://schemas.microsoft.com/office/powerpoint/2010/main" val="847448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5C994E-5A52-4627-95EE-26BD5D5FFB31}"/>
              </a:ext>
            </a:extLst>
          </p:cNvPr>
          <p:cNvSpPr>
            <a:spLocks noGrp="1"/>
          </p:cNvSpPr>
          <p:nvPr>
            <p:ph type="title"/>
          </p:nvPr>
        </p:nvSpPr>
        <p:spPr>
          <a:xfrm>
            <a:off x="443059" y="365125"/>
            <a:ext cx="11085921" cy="1325563"/>
          </a:xfrm>
        </p:spPr>
        <p:txBody>
          <a:bodyPr>
            <a:normAutofit/>
          </a:bodyPr>
          <a:lstStyle/>
          <a:p>
            <a:pPr algn="ctr"/>
            <a:r>
              <a:rPr lang="en-CA" sz="4000" b="1" dirty="0"/>
              <a:t>The Role of Emotions in Judgement/Decision-making</a:t>
            </a:r>
          </a:p>
        </p:txBody>
      </p:sp>
      <p:sp>
        <p:nvSpPr>
          <p:cNvPr id="3" name="Content Placeholder 2">
            <a:extLst>
              <a:ext uri="{FF2B5EF4-FFF2-40B4-BE49-F238E27FC236}">
                <a16:creationId xmlns:a16="http://schemas.microsoft.com/office/drawing/2014/main" id="{24B71A19-8557-4648-A215-7ED4A89CD234}"/>
              </a:ext>
            </a:extLst>
          </p:cNvPr>
          <p:cNvSpPr>
            <a:spLocks noGrp="1"/>
          </p:cNvSpPr>
          <p:nvPr>
            <p:ph idx="1"/>
          </p:nvPr>
        </p:nvSpPr>
        <p:spPr/>
        <p:txBody>
          <a:bodyPr>
            <a:normAutofit fontScale="92500"/>
          </a:bodyPr>
          <a:lstStyle/>
          <a:p>
            <a:r>
              <a:rPr lang="en-CA" b="1" dirty="0"/>
              <a:t>Integral emotions influence decision making: </a:t>
            </a:r>
            <a:r>
              <a:rPr lang="en-CA" dirty="0"/>
              <a:t>emotions arising from the present situation (but influenced by previous experience/knowledge). </a:t>
            </a:r>
            <a:r>
              <a:rPr lang="en-CA" dirty="0" err="1"/>
              <a:t>Eg.</a:t>
            </a:r>
            <a:r>
              <a:rPr lang="en-CA" dirty="0"/>
              <a:t> donating to an animal cause, even though you can’t afford it, because you love dogs.</a:t>
            </a:r>
          </a:p>
          <a:p>
            <a:pPr marL="0" indent="0">
              <a:buNone/>
            </a:pPr>
            <a:endParaRPr lang="en-CA" dirty="0"/>
          </a:p>
          <a:p>
            <a:r>
              <a:rPr lang="en-CA" b="1" dirty="0"/>
              <a:t>Incidental emotions: </a:t>
            </a:r>
            <a:r>
              <a:rPr lang="en-CA" dirty="0"/>
              <a:t>emotions carrying over from one situation to the next, affecting decisions that should be unrelated to that emotion. </a:t>
            </a:r>
            <a:r>
              <a:rPr lang="en-CA" dirty="0" err="1"/>
              <a:t>Eg.</a:t>
            </a:r>
            <a:r>
              <a:rPr lang="en-CA" dirty="0"/>
              <a:t> Being anti-immigrant because you feud with an Italian neighbour.</a:t>
            </a:r>
          </a:p>
          <a:p>
            <a:endParaRPr lang="en-CA" dirty="0"/>
          </a:p>
          <a:p>
            <a:pPr algn="r"/>
            <a:r>
              <a:rPr lang="en-CA" dirty="0"/>
              <a:t>- Lerner et al. 2015</a:t>
            </a:r>
          </a:p>
        </p:txBody>
      </p:sp>
    </p:spTree>
    <p:extLst>
      <p:ext uri="{BB962C8B-B14F-4D97-AF65-F5344CB8AC3E}">
        <p14:creationId xmlns:p14="http://schemas.microsoft.com/office/powerpoint/2010/main" val="261968873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CB4CD5-F611-4ECA-9D42-7B5D740B5C22}"/>
              </a:ext>
            </a:extLst>
          </p:cNvPr>
          <p:cNvSpPr>
            <a:spLocks noGrp="1"/>
          </p:cNvSpPr>
          <p:nvPr>
            <p:ph type="title"/>
          </p:nvPr>
        </p:nvSpPr>
        <p:spPr>
          <a:xfrm>
            <a:off x="838200" y="365126"/>
            <a:ext cx="10515600" cy="822652"/>
          </a:xfrm>
        </p:spPr>
        <p:txBody>
          <a:bodyPr/>
          <a:lstStyle/>
          <a:p>
            <a:pPr algn="ctr"/>
            <a:r>
              <a:rPr lang="en-CA" b="1" dirty="0"/>
              <a:t>The role of fear/anger</a:t>
            </a:r>
          </a:p>
        </p:txBody>
      </p:sp>
      <p:sp>
        <p:nvSpPr>
          <p:cNvPr id="3" name="Content Placeholder 2">
            <a:extLst>
              <a:ext uri="{FF2B5EF4-FFF2-40B4-BE49-F238E27FC236}">
                <a16:creationId xmlns:a16="http://schemas.microsoft.com/office/drawing/2014/main" id="{61C67B44-84C0-4FCB-BB26-75A34387D7BD}"/>
              </a:ext>
            </a:extLst>
          </p:cNvPr>
          <p:cNvSpPr>
            <a:spLocks noGrp="1"/>
          </p:cNvSpPr>
          <p:nvPr>
            <p:ph idx="1"/>
          </p:nvPr>
        </p:nvSpPr>
        <p:spPr>
          <a:xfrm>
            <a:off x="838200" y="1470581"/>
            <a:ext cx="10515600" cy="5203596"/>
          </a:xfrm>
        </p:spPr>
        <p:txBody>
          <a:bodyPr>
            <a:normAutofit fontScale="92500" lnSpcReduction="10000"/>
          </a:bodyPr>
          <a:lstStyle/>
          <a:p>
            <a:pPr marL="0" indent="0">
              <a:lnSpc>
                <a:spcPct val="150000"/>
              </a:lnSpc>
              <a:buNone/>
            </a:pPr>
            <a:r>
              <a:rPr lang="en-CA" dirty="0"/>
              <a:t>“anger scores high on the dimensions of certainty, control, and others</a:t>
            </a:r>
            <a:r>
              <a:rPr lang="en-CA"/>
              <a:t>’ responsibility </a:t>
            </a:r>
            <a:r>
              <a:rPr lang="en-CA" dirty="0"/>
              <a:t>and low on pleasantness. These characteristics suggest that angry people will view negative events as predictably caused by, and under the control of, other individuals. </a:t>
            </a:r>
          </a:p>
          <a:p>
            <a:pPr marL="0" indent="0">
              <a:lnSpc>
                <a:spcPct val="150000"/>
              </a:lnSpc>
              <a:buNone/>
            </a:pPr>
            <a:r>
              <a:rPr lang="en-CA" dirty="0"/>
              <a:t>In contrast, fear involves low certainty and a low sense of control, which are likely to produce a perception of negative events as unpredictable and situationally determined. These differences in appraisal tendencies are particularly relevant to risk perception; fearful people tend to see greater risk, and angry people tend to see less risk.” (Lerner et al. 2015)</a:t>
            </a:r>
          </a:p>
        </p:txBody>
      </p:sp>
    </p:spTree>
    <p:extLst>
      <p:ext uri="{BB962C8B-B14F-4D97-AF65-F5344CB8AC3E}">
        <p14:creationId xmlns:p14="http://schemas.microsoft.com/office/powerpoint/2010/main" val="36367205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5EAFB-B0F0-46C9-92EF-56E265EF2BBB}"/>
              </a:ext>
            </a:extLst>
          </p:cNvPr>
          <p:cNvSpPr>
            <a:spLocks noGrp="1"/>
          </p:cNvSpPr>
          <p:nvPr>
            <p:ph type="title"/>
          </p:nvPr>
        </p:nvSpPr>
        <p:spPr>
          <a:xfrm>
            <a:off x="838200" y="365126"/>
            <a:ext cx="10515600" cy="588186"/>
          </a:xfrm>
        </p:spPr>
        <p:txBody>
          <a:bodyPr>
            <a:normAutofit fontScale="90000"/>
          </a:bodyPr>
          <a:lstStyle/>
          <a:p>
            <a:pPr algn="ctr"/>
            <a:r>
              <a:rPr lang="en-CA" b="1" dirty="0"/>
              <a:t>The Vaccine Wars</a:t>
            </a:r>
          </a:p>
        </p:txBody>
      </p:sp>
      <p:sp>
        <p:nvSpPr>
          <p:cNvPr id="3" name="Content Placeholder 2">
            <a:extLst>
              <a:ext uri="{FF2B5EF4-FFF2-40B4-BE49-F238E27FC236}">
                <a16:creationId xmlns:a16="http://schemas.microsoft.com/office/drawing/2014/main" id="{FBAA55B0-EDB8-4BB0-99BD-2A09A75B4B5B}"/>
              </a:ext>
            </a:extLst>
          </p:cNvPr>
          <p:cNvSpPr>
            <a:spLocks noGrp="1"/>
          </p:cNvSpPr>
          <p:nvPr>
            <p:ph idx="1"/>
          </p:nvPr>
        </p:nvSpPr>
        <p:spPr/>
        <p:txBody>
          <a:bodyPr/>
          <a:lstStyle/>
          <a:p>
            <a:endParaRPr lang="en-CA" dirty="0"/>
          </a:p>
        </p:txBody>
      </p:sp>
      <p:pic>
        <p:nvPicPr>
          <p:cNvPr id="4" name="Content Placeholder 4">
            <a:extLst>
              <a:ext uri="{FF2B5EF4-FFF2-40B4-BE49-F238E27FC236}">
                <a16:creationId xmlns:a16="http://schemas.microsoft.com/office/drawing/2014/main" id="{5D4BBF73-69D2-434F-A51C-A99874E572F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540867" y="1131340"/>
            <a:ext cx="5700409" cy="5277883"/>
          </a:xfrm>
          <a:prstGeom prst="rect">
            <a:avLst/>
          </a:prstGeom>
        </p:spPr>
      </p:pic>
    </p:spTree>
    <p:extLst>
      <p:ext uri="{BB962C8B-B14F-4D97-AF65-F5344CB8AC3E}">
        <p14:creationId xmlns:p14="http://schemas.microsoft.com/office/powerpoint/2010/main" val="39118377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08707-292E-4AF7-A27E-9A11233A52D1}"/>
              </a:ext>
            </a:extLst>
          </p:cNvPr>
          <p:cNvSpPr>
            <a:spLocks noGrp="1"/>
          </p:cNvSpPr>
          <p:nvPr>
            <p:ph type="title"/>
          </p:nvPr>
        </p:nvSpPr>
        <p:spPr/>
        <p:txBody>
          <a:bodyPr/>
          <a:lstStyle/>
          <a:p>
            <a:pPr algn="ctr"/>
            <a:r>
              <a:rPr lang="en-CA" b="1" dirty="0"/>
              <a:t>Polio</a:t>
            </a:r>
          </a:p>
        </p:txBody>
      </p:sp>
      <p:pic>
        <p:nvPicPr>
          <p:cNvPr id="5" name="Content Placeholder 4">
            <a:extLst>
              <a:ext uri="{FF2B5EF4-FFF2-40B4-BE49-F238E27FC236}">
                <a16:creationId xmlns:a16="http://schemas.microsoft.com/office/drawing/2014/main" id="{64728AD6-8747-417F-8FAE-BD1C82E29B27}"/>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12262" y="1395842"/>
            <a:ext cx="4285553" cy="2859076"/>
          </a:xfrm>
        </p:spPr>
      </p:pic>
      <p:pic>
        <p:nvPicPr>
          <p:cNvPr id="7" name="Picture 6">
            <a:extLst>
              <a:ext uri="{FF2B5EF4-FFF2-40B4-BE49-F238E27FC236}">
                <a16:creationId xmlns:a16="http://schemas.microsoft.com/office/drawing/2014/main" id="{5056AE18-031E-416D-A515-92BE5B57A17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921557" y="1278255"/>
            <a:ext cx="3968884" cy="2976663"/>
          </a:xfrm>
          <a:prstGeom prst="rect">
            <a:avLst/>
          </a:prstGeom>
        </p:spPr>
      </p:pic>
      <p:pic>
        <p:nvPicPr>
          <p:cNvPr id="9" name="Picture 8">
            <a:extLst>
              <a:ext uri="{FF2B5EF4-FFF2-40B4-BE49-F238E27FC236}">
                <a16:creationId xmlns:a16="http://schemas.microsoft.com/office/drawing/2014/main" id="{865D210C-BA24-4139-A5CB-6C06337958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03780" y="4254918"/>
            <a:ext cx="2911813" cy="2147462"/>
          </a:xfrm>
          <a:prstGeom prst="rect">
            <a:avLst/>
          </a:prstGeom>
        </p:spPr>
      </p:pic>
    </p:spTree>
    <p:extLst>
      <p:ext uri="{BB962C8B-B14F-4D97-AF65-F5344CB8AC3E}">
        <p14:creationId xmlns:p14="http://schemas.microsoft.com/office/powerpoint/2010/main" val="3610713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02780E-9689-4E7D-BE97-56CE1390BA39}"/>
              </a:ext>
            </a:extLst>
          </p:cNvPr>
          <p:cNvSpPr>
            <a:spLocks noGrp="1"/>
          </p:cNvSpPr>
          <p:nvPr>
            <p:ph type="title"/>
          </p:nvPr>
        </p:nvSpPr>
        <p:spPr/>
        <p:txBody>
          <a:bodyPr/>
          <a:lstStyle/>
          <a:p>
            <a:pPr algn="ctr"/>
            <a:r>
              <a:rPr lang="en-CA" b="1" dirty="0"/>
              <a:t>Measles and Mumps</a:t>
            </a:r>
          </a:p>
        </p:txBody>
      </p:sp>
      <p:pic>
        <p:nvPicPr>
          <p:cNvPr id="5" name="Content Placeholder 4">
            <a:extLst>
              <a:ext uri="{FF2B5EF4-FFF2-40B4-BE49-F238E27FC236}">
                <a16:creationId xmlns:a16="http://schemas.microsoft.com/office/drawing/2014/main" id="{6040C623-0E81-45D0-8632-D9BD114A7B40}"/>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778887" y="2191571"/>
            <a:ext cx="3668106" cy="2801328"/>
          </a:xfrm>
        </p:spPr>
      </p:pic>
      <p:pic>
        <p:nvPicPr>
          <p:cNvPr id="7" name="Picture 6">
            <a:extLst>
              <a:ext uri="{FF2B5EF4-FFF2-40B4-BE49-F238E27FC236}">
                <a16:creationId xmlns:a16="http://schemas.microsoft.com/office/drawing/2014/main" id="{79824464-4215-4FFC-B730-80E37B1AA05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6568" y="2513870"/>
            <a:ext cx="3312734" cy="2479029"/>
          </a:xfrm>
          <a:prstGeom prst="rect">
            <a:avLst/>
          </a:prstGeom>
        </p:spPr>
      </p:pic>
    </p:spTree>
    <p:extLst>
      <p:ext uri="{BB962C8B-B14F-4D97-AF65-F5344CB8AC3E}">
        <p14:creationId xmlns:p14="http://schemas.microsoft.com/office/powerpoint/2010/main" val="11611347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E44618-4FED-4A32-B388-A0D5E8333535}"/>
              </a:ext>
            </a:extLst>
          </p:cNvPr>
          <p:cNvSpPr>
            <a:spLocks noGrp="1"/>
          </p:cNvSpPr>
          <p:nvPr>
            <p:ph type="title"/>
          </p:nvPr>
        </p:nvSpPr>
        <p:spPr/>
        <p:txBody>
          <a:bodyPr/>
          <a:lstStyle/>
          <a:p>
            <a:endParaRPr lang="en-CA"/>
          </a:p>
        </p:txBody>
      </p:sp>
      <p:pic>
        <p:nvPicPr>
          <p:cNvPr id="7" name="Content Placeholder 6">
            <a:extLst>
              <a:ext uri="{FF2B5EF4-FFF2-40B4-BE49-F238E27FC236}">
                <a16:creationId xmlns:a16="http://schemas.microsoft.com/office/drawing/2014/main" id="{A374F096-8CA2-48AD-B1CB-87B434E8836E}"/>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70637" y="479256"/>
            <a:ext cx="9308558" cy="5899487"/>
          </a:xfrm>
        </p:spPr>
      </p:pic>
    </p:spTree>
    <p:extLst>
      <p:ext uri="{BB962C8B-B14F-4D97-AF65-F5344CB8AC3E}">
        <p14:creationId xmlns:p14="http://schemas.microsoft.com/office/powerpoint/2010/main" val="124721157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5CF3EC-8CE4-490E-BB23-F29E9BC35102}"/>
              </a:ext>
            </a:extLst>
          </p:cNvPr>
          <p:cNvSpPr>
            <a:spLocks noGrp="1"/>
          </p:cNvSpPr>
          <p:nvPr>
            <p:ph type="title"/>
          </p:nvPr>
        </p:nvSpPr>
        <p:spPr/>
        <p:txBody>
          <a:bodyPr/>
          <a:lstStyle/>
          <a:p>
            <a:pPr algn="ctr"/>
            <a:r>
              <a:rPr lang="en-CA" b="1" dirty="0"/>
              <a:t>The vaccine ‘theory’ of autism</a:t>
            </a:r>
          </a:p>
        </p:txBody>
      </p:sp>
      <p:pic>
        <p:nvPicPr>
          <p:cNvPr id="5" name="Content Placeholder 4">
            <a:extLst>
              <a:ext uri="{FF2B5EF4-FFF2-40B4-BE49-F238E27FC236}">
                <a16:creationId xmlns:a16="http://schemas.microsoft.com/office/drawing/2014/main" id="{FE2C3852-4BC2-4985-86D0-38A513B5FFF1}"/>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72241" y="1530749"/>
            <a:ext cx="5874474" cy="4962126"/>
          </a:xfrm>
        </p:spPr>
      </p:pic>
      <p:pic>
        <p:nvPicPr>
          <p:cNvPr id="7" name="Picture 6">
            <a:extLst>
              <a:ext uri="{FF2B5EF4-FFF2-40B4-BE49-F238E27FC236}">
                <a16:creationId xmlns:a16="http://schemas.microsoft.com/office/drawing/2014/main" id="{302FF00D-FE6A-4143-B388-32D6534311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19836" y="2272653"/>
            <a:ext cx="3814378" cy="2861736"/>
          </a:xfrm>
          <a:prstGeom prst="rect">
            <a:avLst/>
          </a:prstGeom>
        </p:spPr>
      </p:pic>
    </p:spTree>
    <p:extLst>
      <p:ext uri="{BB962C8B-B14F-4D97-AF65-F5344CB8AC3E}">
        <p14:creationId xmlns:p14="http://schemas.microsoft.com/office/powerpoint/2010/main" val="276467654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208</TotalTime>
  <Words>439</Words>
  <Application>Microsoft Office PowerPoint</Application>
  <PresentationFormat>Widescreen</PresentationFormat>
  <Paragraphs>30</Paragraphs>
  <Slides>25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25</vt:i4>
      </vt:variant>
    </vt:vector>
  </HeadingPairs>
  <TitlesOfParts>
    <vt:vector size="31" baseType="lpstr">
      <vt:lpstr>Arial</vt:lpstr>
      <vt:lpstr>Calibri</vt:lpstr>
      <vt:lpstr>Calibri Light</vt:lpstr>
      <vt:lpstr>Comic Sans MS</vt:lpstr>
      <vt:lpstr>Comic Sans MS Bold</vt:lpstr>
      <vt:lpstr>Office Theme</vt:lpstr>
      <vt:lpstr>Struggling against emotions, rhetoric and just plain bad ideas</vt:lpstr>
      <vt:lpstr>Politics: Reason vs. Emotion</vt:lpstr>
      <vt:lpstr>The Role of Emotions in Judgement/Decision-making</vt:lpstr>
      <vt:lpstr>The role of fear/anger</vt:lpstr>
      <vt:lpstr>The Vaccine Wars</vt:lpstr>
      <vt:lpstr>Polio</vt:lpstr>
      <vt:lpstr>Measles and Mumps</vt:lpstr>
      <vt:lpstr>PowerPoint Presentation</vt:lpstr>
      <vt:lpstr>The vaccine ‘theory’ of autism</vt:lpstr>
      <vt:lpstr>PowerPoint Presentation</vt:lpstr>
      <vt:lpstr>PowerPoint Presentation</vt:lpstr>
      <vt:lpstr>PowerPoint Presentation</vt:lpstr>
      <vt:lpstr>Paul A. Offit is an American pediatrician specializing in infectious diseases, vaccines, immunology, and virology. </vt:lpstr>
      <vt:lpstr>PowerPoint Presentation</vt:lpstr>
      <vt:lpstr>Exercise (stolen from Fred Phillips)</vt:lpstr>
      <vt:lpstr>The Common Sense problem and other cognitive distortions</vt:lpstr>
      <vt:lpstr>New media &amp; the ‘fake new’ ‘alt facts’ moment</vt:lpstr>
      <vt:lpstr>But we’ve always believed junk (many of us, anyway)</vt:lpstr>
      <vt:lpstr>Your real horoscope</vt:lpstr>
      <vt:lpstr>Common sense (‘intuitive theories’ (Nichols)) </vt:lpstr>
      <vt:lpstr>PowerPoint Presentation</vt:lpstr>
      <vt:lpstr>Nichols on common sense: </vt:lpstr>
      <vt:lpstr>PowerPoint Presentation</vt:lpstr>
      <vt:lpstr>PowerPoint Presentation</vt:lpstr>
      <vt:lpstr>*break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Struggling against emotions, rhetoric and just plain bad ideas</dc:title>
  <dc:creator>Laura</dc:creator>
  <cp:lastModifiedBy>Laura Huey</cp:lastModifiedBy>
  <cp:revision>36</cp:revision>
  <dcterms:created xsi:type="dcterms:W3CDTF">2018-01-24T14:32:50Z</dcterms:created>
  <dcterms:modified xsi:type="dcterms:W3CDTF">2020-09-26T15:12:17Z</dcterms:modified>
</cp:coreProperties>
</file>