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4" r:id="rId7"/>
    <p:sldId id="266" r:id="rId8"/>
    <p:sldId id="265" r:id="rId9"/>
    <p:sldId id="277" r:id="rId10"/>
    <p:sldId id="278" r:id="rId11"/>
    <p:sldId id="262" r:id="rId12"/>
    <p:sldId id="279" r:id="rId13"/>
    <p:sldId id="267" r:id="rId14"/>
    <p:sldId id="268" r:id="rId15"/>
    <p:sldId id="270" r:id="rId16"/>
    <p:sldId id="263" r:id="rId17"/>
    <p:sldId id="271" r:id="rId18"/>
    <p:sldId id="272" r:id="rId19"/>
    <p:sldId id="273" r:id="rId20"/>
    <p:sldId id="274" r:id="rId21"/>
    <p:sldId id="280" r:id="rId22"/>
    <p:sldId id="276" r:id="rId23"/>
    <p:sldId id="34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B40AC-D8DC-40D0-A567-9D212AC305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1A9BB63-3519-4A30-A331-AB0BCE589E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2DC258F-2385-4248-9B3A-7D29AD6B9364}"/>
              </a:ext>
            </a:extLst>
          </p:cNvPr>
          <p:cNvSpPr>
            <a:spLocks noGrp="1"/>
          </p:cNvSpPr>
          <p:nvPr>
            <p:ph type="dt" sz="half" idx="10"/>
          </p:nvPr>
        </p:nvSpPr>
        <p:spPr/>
        <p:txBody>
          <a:bodyPr/>
          <a:lstStyle/>
          <a:p>
            <a:fld id="{55F21A2F-46D3-4630-91D8-B3C36844C583}" type="datetimeFigureOut">
              <a:rPr lang="en-CA" smtClean="0"/>
              <a:t>2020-09-07</a:t>
            </a:fld>
            <a:endParaRPr lang="en-CA"/>
          </a:p>
        </p:txBody>
      </p:sp>
      <p:sp>
        <p:nvSpPr>
          <p:cNvPr id="5" name="Footer Placeholder 4">
            <a:extLst>
              <a:ext uri="{FF2B5EF4-FFF2-40B4-BE49-F238E27FC236}">
                <a16:creationId xmlns:a16="http://schemas.microsoft.com/office/drawing/2014/main" id="{5E422577-AC9D-484B-8E51-DAE64BA7C54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78EF423-151F-464C-9139-4A6765E2A683}"/>
              </a:ext>
            </a:extLst>
          </p:cNvPr>
          <p:cNvSpPr>
            <a:spLocks noGrp="1"/>
          </p:cNvSpPr>
          <p:nvPr>
            <p:ph type="sldNum" sz="quarter" idx="12"/>
          </p:nvPr>
        </p:nvSpPr>
        <p:spPr/>
        <p:txBody>
          <a:bodyPr/>
          <a:lstStyle/>
          <a:p>
            <a:fld id="{7CAD0780-4DFF-4D28-86DB-DB2070924E7D}" type="slidenum">
              <a:rPr lang="en-CA" smtClean="0"/>
              <a:t>‹#›</a:t>
            </a:fld>
            <a:endParaRPr lang="en-CA"/>
          </a:p>
        </p:txBody>
      </p:sp>
    </p:spTree>
    <p:extLst>
      <p:ext uri="{BB962C8B-B14F-4D97-AF65-F5344CB8AC3E}">
        <p14:creationId xmlns:p14="http://schemas.microsoft.com/office/powerpoint/2010/main" val="336238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2E4A-0A6E-452D-8534-22235EB9017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67FAE45-F2DC-42AD-8C8B-49FDA47583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73FFC9C-523A-4AA8-8DF3-EEAAAE4B7594}"/>
              </a:ext>
            </a:extLst>
          </p:cNvPr>
          <p:cNvSpPr>
            <a:spLocks noGrp="1"/>
          </p:cNvSpPr>
          <p:nvPr>
            <p:ph type="dt" sz="half" idx="10"/>
          </p:nvPr>
        </p:nvSpPr>
        <p:spPr/>
        <p:txBody>
          <a:bodyPr/>
          <a:lstStyle/>
          <a:p>
            <a:fld id="{55F21A2F-46D3-4630-91D8-B3C36844C583}" type="datetimeFigureOut">
              <a:rPr lang="en-CA" smtClean="0"/>
              <a:t>2020-09-07</a:t>
            </a:fld>
            <a:endParaRPr lang="en-CA"/>
          </a:p>
        </p:txBody>
      </p:sp>
      <p:sp>
        <p:nvSpPr>
          <p:cNvPr id="5" name="Footer Placeholder 4">
            <a:extLst>
              <a:ext uri="{FF2B5EF4-FFF2-40B4-BE49-F238E27FC236}">
                <a16:creationId xmlns:a16="http://schemas.microsoft.com/office/drawing/2014/main" id="{2626850A-DF74-44A3-91EC-940D00F313E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7FFD8B-56B7-4F69-82BB-C04C9AF537BE}"/>
              </a:ext>
            </a:extLst>
          </p:cNvPr>
          <p:cNvSpPr>
            <a:spLocks noGrp="1"/>
          </p:cNvSpPr>
          <p:nvPr>
            <p:ph type="sldNum" sz="quarter" idx="12"/>
          </p:nvPr>
        </p:nvSpPr>
        <p:spPr/>
        <p:txBody>
          <a:bodyPr/>
          <a:lstStyle/>
          <a:p>
            <a:fld id="{7CAD0780-4DFF-4D28-86DB-DB2070924E7D}" type="slidenum">
              <a:rPr lang="en-CA" smtClean="0"/>
              <a:t>‹#›</a:t>
            </a:fld>
            <a:endParaRPr lang="en-CA"/>
          </a:p>
        </p:txBody>
      </p:sp>
    </p:spTree>
    <p:extLst>
      <p:ext uri="{BB962C8B-B14F-4D97-AF65-F5344CB8AC3E}">
        <p14:creationId xmlns:p14="http://schemas.microsoft.com/office/powerpoint/2010/main" val="278308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26EF47-AB40-4EAC-8262-B075EAD807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86263D-9023-49D3-8373-55096E7D7F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34E094-1530-47C0-A45D-EDCF9308EA40}"/>
              </a:ext>
            </a:extLst>
          </p:cNvPr>
          <p:cNvSpPr>
            <a:spLocks noGrp="1"/>
          </p:cNvSpPr>
          <p:nvPr>
            <p:ph type="dt" sz="half" idx="10"/>
          </p:nvPr>
        </p:nvSpPr>
        <p:spPr/>
        <p:txBody>
          <a:bodyPr/>
          <a:lstStyle/>
          <a:p>
            <a:fld id="{55F21A2F-46D3-4630-91D8-B3C36844C583}" type="datetimeFigureOut">
              <a:rPr lang="en-CA" smtClean="0"/>
              <a:t>2020-09-07</a:t>
            </a:fld>
            <a:endParaRPr lang="en-CA"/>
          </a:p>
        </p:txBody>
      </p:sp>
      <p:sp>
        <p:nvSpPr>
          <p:cNvPr id="5" name="Footer Placeholder 4">
            <a:extLst>
              <a:ext uri="{FF2B5EF4-FFF2-40B4-BE49-F238E27FC236}">
                <a16:creationId xmlns:a16="http://schemas.microsoft.com/office/drawing/2014/main" id="{2930ECA7-4B8A-4D6F-B4D5-22BFCE7C7DC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5F09BDA-F2D0-471D-B8EA-FF47DA0A0EF5}"/>
              </a:ext>
            </a:extLst>
          </p:cNvPr>
          <p:cNvSpPr>
            <a:spLocks noGrp="1"/>
          </p:cNvSpPr>
          <p:nvPr>
            <p:ph type="sldNum" sz="quarter" idx="12"/>
          </p:nvPr>
        </p:nvSpPr>
        <p:spPr/>
        <p:txBody>
          <a:bodyPr/>
          <a:lstStyle/>
          <a:p>
            <a:fld id="{7CAD0780-4DFF-4D28-86DB-DB2070924E7D}" type="slidenum">
              <a:rPr lang="en-CA" smtClean="0"/>
              <a:t>‹#›</a:t>
            </a:fld>
            <a:endParaRPr lang="en-CA"/>
          </a:p>
        </p:txBody>
      </p:sp>
    </p:spTree>
    <p:extLst>
      <p:ext uri="{BB962C8B-B14F-4D97-AF65-F5344CB8AC3E}">
        <p14:creationId xmlns:p14="http://schemas.microsoft.com/office/powerpoint/2010/main" val="121109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0DBE2-5E3D-45E5-92E9-E1E30CA35BD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FDF9A40-DB7A-4AD1-B9F0-EBA5F240D8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81B50BD-29A1-4C64-94C2-396213138A8E}"/>
              </a:ext>
            </a:extLst>
          </p:cNvPr>
          <p:cNvSpPr>
            <a:spLocks noGrp="1"/>
          </p:cNvSpPr>
          <p:nvPr>
            <p:ph type="dt" sz="half" idx="10"/>
          </p:nvPr>
        </p:nvSpPr>
        <p:spPr/>
        <p:txBody>
          <a:bodyPr/>
          <a:lstStyle/>
          <a:p>
            <a:fld id="{55F21A2F-46D3-4630-91D8-B3C36844C583}" type="datetimeFigureOut">
              <a:rPr lang="en-CA" smtClean="0"/>
              <a:t>2020-09-07</a:t>
            </a:fld>
            <a:endParaRPr lang="en-CA"/>
          </a:p>
        </p:txBody>
      </p:sp>
      <p:sp>
        <p:nvSpPr>
          <p:cNvPr id="5" name="Footer Placeholder 4">
            <a:extLst>
              <a:ext uri="{FF2B5EF4-FFF2-40B4-BE49-F238E27FC236}">
                <a16:creationId xmlns:a16="http://schemas.microsoft.com/office/drawing/2014/main" id="{9B801B0E-05EC-4491-BE6C-3CA52740CA8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C303F6F-6E09-4FE0-9717-86848B8EF0D7}"/>
              </a:ext>
            </a:extLst>
          </p:cNvPr>
          <p:cNvSpPr>
            <a:spLocks noGrp="1"/>
          </p:cNvSpPr>
          <p:nvPr>
            <p:ph type="sldNum" sz="quarter" idx="12"/>
          </p:nvPr>
        </p:nvSpPr>
        <p:spPr/>
        <p:txBody>
          <a:bodyPr/>
          <a:lstStyle/>
          <a:p>
            <a:fld id="{7CAD0780-4DFF-4D28-86DB-DB2070924E7D}" type="slidenum">
              <a:rPr lang="en-CA" smtClean="0"/>
              <a:t>‹#›</a:t>
            </a:fld>
            <a:endParaRPr lang="en-CA"/>
          </a:p>
        </p:txBody>
      </p:sp>
    </p:spTree>
    <p:extLst>
      <p:ext uri="{BB962C8B-B14F-4D97-AF65-F5344CB8AC3E}">
        <p14:creationId xmlns:p14="http://schemas.microsoft.com/office/powerpoint/2010/main" val="120694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E521-3F50-4C3F-A100-B0B5806389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AA123B3-CC7F-42C4-8A59-7E9BAF25B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BFB5F4-BA23-4B19-8F9F-6D7F124222FF}"/>
              </a:ext>
            </a:extLst>
          </p:cNvPr>
          <p:cNvSpPr>
            <a:spLocks noGrp="1"/>
          </p:cNvSpPr>
          <p:nvPr>
            <p:ph type="dt" sz="half" idx="10"/>
          </p:nvPr>
        </p:nvSpPr>
        <p:spPr/>
        <p:txBody>
          <a:bodyPr/>
          <a:lstStyle/>
          <a:p>
            <a:fld id="{55F21A2F-46D3-4630-91D8-B3C36844C583}" type="datetimeFigureOut">
              <a:rPr lang="en-CA" smtClean="0"/>
              <a:t>2020-09-07</a:t>
            </a:fld>
            <a:endParaRPr lang="en-CA"/>
          </a:p>
        </p:txBody>
      </p:sp>
      <p:sp>
        <p:nvSpPr>
          <p:cNvPr id="5" name="Footer Placeholder 4">
            <a:extLst>
              <a:ext uri="{FF2B5EF4-FFF2-40B4-BE49-F238E27FC236}">
                <a16:creationId xmlns:a16="http://schemas.microsoft.com/office/drawing/2014/main" id="{FDD3CDCF-CB0B-49D6-87CB-4B353746B6C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F57378C-A2BA-4D70-80FF-55B75B8CF7DA}"/>
              </a:ext>
            </a:extLst>
          </p:cNvPr>
          <p:cNvSpPr>
            <a:spLocks noGrp="1"/>
          </p:cNvSpPr>
          <p:nvPr>
            <p:ph type="sldNum" sz="quarter" idx="12"/>
          </p:nvPr>
        </p:nvSpPr>
        <p:spPr/>
        <p:txBody>
          <a:bodyPr/>
          <a:lstStyle/>
          <a:p>
            <a:fld id="{7CAD0780-4DFF-4D28-86DB-DB2070924E7D}" type="slidenum">
              <a:rPr lang="en-CA" smtClean="0"/>
              <a:t>‹#›</a:t>
            </a:fld>
            <a:endParaRPr lang="en-CA"/>
          </a:p>
        </p:txBody>
      </p:sp>
    </p:spTree>
    <p:extLst>
      <p:ext uri="{BB962C8B-B14F-4D97-AF65-F5344CB8AC3E}">
        <p14:creationId xmlns:p14="http://schemas.microsoft.com/office/powerpoint/2010/main" val="28308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ABD0-E1B4-41F2-96E5-58F133A9B6D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F7716D7-EDAC-4CF4-9E13-D9FC1B7788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2927B9E-DC78-4B7C-87D4-B455C72D0B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3AEDAA7-9350-494C-AAC4-3850646ACF3A}"/>
              </a:ext>
            </a:extLst>
          </p:cNvPr>
          <p:cNvSpPr>
            <a:spLocks noGrp="1"/>
          </p:cNvSpPr>
          <p:nvPr>
            <p:ph type="dt" sz="half" idx="10"/>
          </p:nvPr>
        </p:nvSpPr>
        <p:spPr/>
        <p:txBody>
          <a:bodyPr/>
          <a:lstStyle/>
          <a:p>
            <a:fld id="{55F21A2F-46D3-4630-91D8-B3C36844C583}" type="datetimeFigureOut">
              <a:rPr lang="en-CA" smtClean="0"/>
              <a:t>2020-09-07</a:t>
            </a:fld>
            <a:endParaRPr lang="en-CA"/>
          </a:p>
        </p:txBody>
      </p:sp>
      <p:sp>
        <p:nvSpPr>
          <p:cNvPr id="6" name="Footer Placeholder 5">
            <a:extLst>
              <a:ext uri="{FF2B5EF4-FFF2-40B4-BE49-F238E27FC236}">
                <a16:creationId xmlns:a16="http://schemas.microsoft.com/office/drawing/2014/main" id="{FE470F7A-88B8-471B-A893-3D0B7CFB217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A836C78-D5F1-477F-AAB2-162594B2B8A0}"/>
              </a:ext>
            </a:extLst>
          </p:cNvPr>
          <p:cNvSpPr>
            <a:spLocks noGrp="1"/>
          </p:cNvSpPr>
          <p:nvPr>
            <p:ph type="sldNum" sz="quarter" idx="12"/>
          </p:nvPr>
        </p:nvSpPr>
        <p:spPr/>
        <p:txBody>
          <a:bodyPr/>
          <a:lstStyle/>
          <a:p>
            <a:fld id="{7CAD0780-4DFF-4D28-86DB-DB2070924E7D}" type="slidenum">
              <a:rPr lang="en-CA" smtClean="0"/>
              <a:t>‹#›</a:t>
            </a:fld>
            <a:endParaRPr lang="en-CA"/>
          </a:p>
        </p:txBody>
      </p:sp>
    </p:spTree>
    <p:extLst>
      <p:ext uri="{BB962C8B-B14F-4D97-AF65-F5344CB8AC3E}">
        <p14:creationId xmlns:p14="http://schemas.microsoft.com/office/powerpoint/2010/main" val="276116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6338-8B14-428B-861D-D22028E3379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ADACAA2-A363-44D8-B3EC-417568074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17D7FA-9A6C-4E97-97BF-38EA3D1B92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3D64DBC-15D8-4F83-A2C7-0534536FF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B36A37-968A-40BC-81A0-F45BB84A3E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6DECBA2-E2C9-4313-BBDA-9C27DC4FDFA1}"/>
              </a:ext>
            </a:extLst>
          </p:cNvPr>
          <p:cNvSpPr>
            <a:spLocks noGrp="1"/>
          </p:cNvSpPr>
          <p:nvPr>
            <p:ph type="dt" sz="half" idx="10"/>
          </p:nvPr>
        </p:nvSpPr>
        <p:spPr/>
        <p:txBody>
          <a:bodyPr/>
          <a:lstStyle/>
          <a:p>
            <a:fld id="{55F21A2F-46D3-4630-91D8-B3C36844C583}" type="datetimeFigureOut">
              <a:rPr lang="en-CA" smtClean="0"/>
              <a:t>2020-09-07</a:t>
            </a:fld>
            <a:endParaRPr lang="en-CA"/>
          </a:p>
        </p:txBody>
      </p:sp>
      <p:sp>
        <p:nvSpPr>
          <p:cNvPr id="8" name="Footer Placeholder 7">
            <a:extLst>
              <a:ext uri="{FF2B5EF4-FFF2-40B4-BE49-F238E27FC236}">
                <a16:creationId xmlns:a16="http://schemas.microsoft.com/office/drawing/2014/main" id="{21E0FA96-4A97-4E5F-9C9E-DDF9C138906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7C2E833-CA88-4D41-8A0C-4058F154A813}"/>
              </a:ext>
            </a:extLst>
          </p:cNvPr>
          <p:cNvSpPr>
            <a:spLocks noGrp="1"/>
          </p:cNvSpPr>
          <p:nvPr>
            <p:ph type="sldNum" sz="quarter" idx="12"/>
          </p:nvPr>
        </p:nvSpPr>
        <p:spPr/>
        <p:txBody>
          <a:bodyPr/>
          <a:lstStyle/>
          <a:p>
            <a:fld id="{7CAD0780-4DFF-4D28-86DB-DB2070924E7D}" type="slidenum">
              <a:rPr lang="en-CA" smtClean="0"/>
              <a:t>‹#›</a:t>
            </a:fld>
            <a:endParaRPr lang="en-CA"/>
          </a:p>
        </p:txBody>
      </p:sp>
    </p:spTree>
    <p:extLst>
      <p:ext uri="{BB962C8B-B14F-4D97-AF65-F5344CB8AC3E}">
        <p14:creationId xmlns:p14="http://schemas.microsoft.com/office/powerpoint/2010/main" val="319993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1434-7716-4CC5-A468-C9B72218D40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E1968B-F156-427B-B746-3E640FB02C57}"/>
              </a:ext>
            </a:extLst>
          </p:cNvPr>
          <p:cNvSpPr>
            <a:spLocks noGrp="1"/>
          </p:cNvSpPr>
          <p:nvPr>
            <p:ph type="dt" sz="half" idx="10"/>
          </p:nvPr>
        </p:nvSpPr>
        <p:spPr/>
        <p:txBody>
          <a:bodyPr/>
          <a:lstStyle/>
          <a:p>
            <a:fld id="{55F21A2F-46D3-4630-91D8-B3C36844C583}" type="datetimeFigureOut">
              <a:rPr lang="en-CA" smtClean="0"/>
              <a:t>2020-09-07</a:t>
            </a:fld>
            <a:endParaRPr lang="en-CA"/>
          </a:p>
        </p:txBody>
      </p:sp>
      <p:sp>
        <p:nvSpPr>
          <p:cNvPr id="4" name="Footer Placeholder 3">
            <a:extLst>
              <a:ext uri="{FF2B5EF4-FFF2-40B4-BE49-F238E27FC236}">
                <a16:creationId xmlns:a16="http://schemas.microsoft.com/office/drawing/2014/main" id="{668233C4-E499-4671-8381-196113BA62A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CF697C0-D1D0-4794-8858-271307E79DE4}"/>
              </a:ext>
            </a:extLst>
          </p:cNvPr>
          <p:cNvSpPr>
            <a:spLocks noGrp="1"/>
          </p:cNvSpPr>
          <p:nvPr>
            <p:ph type="sldNum" sz="quarter" idx="12"/>
          </p:nvPr>
        </p:nvSpPr>
        <p:spPr/>
        <p:txBody>
          <a:bodyPr/>
          <a:lstStyle/>
          <a:p>
            <a:fld id="{7CAD0780-4DFF-4D28-86DB-DB2070924E7D}" type="slidenum">
              <a:rPr lang="en-CA" smtClean="0"/>
              <a:t>‹#›</a:t>
            </a:fld>
            <a:endParaRPr lang="en-CA"/>
          </a:p>
        </p:txBody>
      </p:sp>
    </p:spTree>
    <p:extLst>
      <p:ext uri="{BB962C8B-B14F-4D97-AF65-F5344CB8AC3E}">
        <p14:creationId xmlns:p14="http://schemas.microsoft.com/office/powerpoint/2010/main" val="164606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7D2C50-3308-4F9C-B1AE-FA9F09587DAA}"/>
              </a:ext>
            </a:extLst>
          </p:cNvPr>
          <p:cNvSpPr>
            <a:spLocks noGrp="1"/>
          </p:cNvSpPr>
          <p:nvPr>
            <p:ph type="dt" sz="half" idx="10"/>
          </p:nvPr>
        </p:nvSpPr>
        <p:spPr/>
        <p:txBody>
          <a:bodyPr/>
          <a:lstStyle/>
          <a:p>
            <a:fld id="{55F21A2F-46D3-4630-91D8-B3C36844C583}" type="datetimeFigureOut">
              <a:rPr lang="en-CA" smtClean="0"/>
              <a:t>2020-09-07</a:t>
            </a:fld>
            <a:endParaRPr lang="en-CA"/>
          </a:p>
        </p:txBody>
      </p:sp>
      <p:sp>
        <p:nvSpPr>
          <p:cNvPr id="3" name="Footer Placeholder 2">
            <a:extLst>
              <a:ext uri="{FF2B5EF4-FFF2-40B4-BE49-F238E27FC236}">
                <a16:creationId xmlns:a16="http://schemas.microsoft.com/office/drawing/2014/main" id="{DADB2FEC-1154-4A14-B055-2C5AA46DECD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A0B24ED-9044-4218-98AB-BC19A6E2B7B5}"/>
              </a:ext>
            </a:extLst>
          </p:cNvPr>
          <p:cNvSpPr>
            <a:spLocks noGrp="1"/>
          </p:cNvSpPr>
          <p:nvPr>
            <p:ph type="sldNum" sz="quarter" idx="12"/>
          </p:nvPr>
        </p:nvSpPr>
        <p:spPr/>
        <p:txBody>
          <a:bodyPr/>
          <a:lstStyle/>
          <a:p>
            <a:fld id="{7CAD0780-4DFF-4D28-86DB-DB2070924E7D}" type="slidenum">
              <a:rPr lang="en-CA" smtClean="0"/>
              <a:t>‹#›</a:t>
            </a:fld>
            <a:endParaRPr lang="en-CA"/>
          </a:p>
        </p:txBody>
      </p:sp>
    </p:spTree>
    <p:extLst>
      <p:ext uri="{BB962C8B-B14F-4D97-AF65-F5344CB8AC3E}">
        <p14:creationId xmlns:p14="http://schemas.microsoft.com/office/powerpoint/2010/main" val="295104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6452-18C6-4C55-A3CD-026A7891D8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350667A-A775-4F5B-A178-24F1E1CCF6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998DC8B-952A-4F6B-926D-9B355CED5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2275F7-2681-4BEE-AB39-FF30F7039DE6}"/>
              </a:ext>
            </a:extLst>
          </p:cNvPr>
          <p:cNvSpPr>
            <a:spLocks noGrp="1"/>
          </p:cNvSpPr>
          <p:nvPr>
            <p:ph type="dt" sz="half" idx="10"/>
          </p:nvPr>
        </p:nvSpPr>
        <p:spPr/>
        <p:txBody>
          <a:bodyPr/>
          <a:lstStyle/>
          <a:p>
            <a:fld id="{55F21A2F-46D3-4630-91D8-B3C36844C583}" type="datetimeFigureOut">
              <a:rPr lang="en-CA" smtClean="0"/>
              <a:t>2020-09-07</a:t>
            </a:fld>
            <a:endParaRPr lang="en-CA"/>
          </a:p>
        </p:txBody>
      </p:sp>
      <p:sp>
        <p:nvSpPr>
          <p:cNvPr id="6" name="Footer Placeholder 5">
            <a:extLst>
              <a:ext uri="{FF2B5EF4-FFF2-40B4-BE49-F238E27FC236}">
                <a16:creationId xmlns:a16="http://schemas.microsoft.com/office/drawing/2014/main" id="{19597952-AD89-4C3E-8F38-47D4BAF01E0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1D6937B-2968-433F-B138-508DC47BE225}"/>
              </a:ext>
            </a:extLst>
          </p:cNvPr>
          <p:cNvSpPr>
            <a:spLocks noGrp="1"/>
          </p:cNvSpPr>
          <p:nvPr>
            <p:ph type="sldNum" sz="quarter" idx="12"/>
          </p:nvPr>
        </p:nvSpPr>
        <p:spPr/>
        <p:txBody>
          <a:bodyPr/>
          <a:lstStyle/>
          <a:p>
            <a:fld id="{7CAD0780-4DFF-4D28-86DB-DB2070924E7D}" type="slidenum">
              <a:rPr lang="en-CA" smtClean="0"/>
              <a:t>‹#›</a:t>
            </a:fld>
            <a:endParaRPr lang="en-CA"/>
          </a:p>
        </p:txBody>
      </p:sp>
    </p:spTree>
    <p:extLst>
      <p:ext uri="{BB962C8B-B14F-4D97-AF65-F5344CB8AC3E}">
        <p14:creationId xmlns:p14="http://schemas.microsoft.com/office/powerpoint/2010/main" val="359020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8C1E-C7AA-4305-B0DF-60C27C4D0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4E2FEF4-B50E-4EB1-BB23-A5A81EB212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B18AF02-7765-4AB5-9523-840ABF6C1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F357A5-3D40-43A8-B10F-0E2DA3A8844B}"/>
              </a:ext>
            </a:extLst>
          </p:cNvPr>
          <p:cNvSpPr>
            <a:spLocks noGrp="1"/>
          </p:cNvSpPr>
          <p:nvPr>
            <p:ph type="dt" sz="half" idx="10"/>
          </p:nvPr>
        </p:nvSpPr>
        <p:spPr/>
        <p:txBody>
          <a:bodyPr/>
          <a:lstStyle/>
          <a:p>
            <a:fld id="{55F21A2F-46D3-4630-91D8-B3C36844C583}" type="datetimeFigureOut">
              <a:rPr lang="en-CA" smtClean="0"/>
              <a:t>2020-09-07</a:t>
            </a:fld>
            <a:endParaRPr lang="en-CA"/>
          </a:p>
        </p:txBody>
      </p:sp>
      <p:sp>
        <p:nvSpPr>
          <p:cNvPr id="6" name="Footer Placeholder 5">
            <a:extLst>
              <a:ext uri="{FF2B5EF4-FFF2-40B4-BE49-F238E27FC236}">
                <a16:creationId xmlns:a16="http://schemas.microsoft.com/office/drawing/2014/main" id="{93774B41-7403-44B0-9834-0F328BF98A1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3F4E493-8C9D-4655-8B7F-CCAB1359E182}"/>
              </a:ext>
            </a:extLst>
          </p:cNvPr>
          <p:cNvSpPr>
            <a:spLocks noGrp="1"/>
          </p:cNvSpPr>
          <p:nvPr>
            <p:ph type="sldNum" sz="quarter" idx="12"/>
          </p:nvPr>
        </p:nvSpPr>
        <p:spPr/>
        <p:txBody>
          <a:bodyPr/>
          <a:lstStyle/>
          <a:p>
            <a:fld id="{7CAD0780-4DFF-4D28-86DB-DB2070924E7D}" type="slidenum">
              <a:rPr lang="en-CA" smtClean="0"/>
              <a:t>‹#›</a:t>
            </a:fld>
            <a:endParaRPr lang="en-CA"/>
          </a:p>
        </p:txBody>
      </p:sp>
    </p:spTree>
    <p:extLst>
      <p:ext uri="{BB962C8B-B14F-4D97-AF65-F5344CB8AC3E}">
        <p14:creationId xmlns:p14="http://schemas.microsoft.com/office/powerpoint/2010/main" val="161547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0DA156-2385-41D0-ACA9-416C638D6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7F63F65-67BC-41D9-82FE-BC1B284193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DBA41B5-9175-4B0B-A2F3-6863D33B70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21A2F-46D3-4630-91D8-B3C36844C583}" type="datetimeFigureOut">
              <a:rPr lang="en-CA" smtClean="0"/>
              <a:t>2020-09-07</a:t>
            </a:fld>
            <a:endParaRPr lang="en-CA"/>
          </a:p>
        </p:txBody>
      </p:sp>
      <p:sp>
        <p:nvSpPr>
          <p:cNvPr id="5" name="Footer Placeholder 4">
            <a:extLst>
              <a:ext uri="{FF2B5EF4-FFF2-40B4-BE49-F238E27FC236}">
                <a16:creationId xmlns:a16="http://schemas.microsoft.com/office/drawing/2014/main" id="{180D1781-A74F-45A0-B77D-2E3913626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42D6471-CE4A-4E91-B38B-32FFBA297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D0780-4DFF-4D28-86DB-DB2070924E7D}" type="slidenum">
              <a:rPr lang="en-CA" smtClean="0"/>
              <a:t>‹#›</a:t>
            </a:fld>
            <a:endParaRPr lang="en-CA"/>
          </a:p>
        </p:txBody>
      </p:sp>
    </p:spTree>
    <p:extLst>
      <p:ext uri="{BB962C8B-B14F-4D97-AF65-F5344CB8AC3E}">
        <p14:creationId xmlns:p14="http://schemas.microsoft.com/office/powerpoint/2010/main" val="780697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4933F-E2A1-42F2-B957-B72B183B29CA}"/>
              </a:ext>
            </a:extLst>
          </p:cNvPr>
          <p:cNvSpPr>
            <a:spLocks noGrp="1"/>
          </p:cNvSpPr>
          <p:nvPr>
            <p:ph type="ctrTitle"/>
          </p:nvPr>
        </p:nvSpPr>
        <p:spPr>
          <a:xfrm>
            <a:off x="1524000" y="1122363"/>
            <a:ext cx="9144000" cy="1319280"/>
          </a:xfrm>
        </p:spPr>
        <p:txBody>
          <a:bodyPr>
            <a:normAutofit fontScale="90000"/>
          </a:bodyPr>
          <a:lstStyle/>
          <a:p>
            <a:r>
              <a:rPr lang="en-CA" dirty="0"/>
              <a:t>Anti-science in politics and policy</a:t>
            </a:r>
          </a:p>
        </p:txBody>
      </p:sp>
      <p:sp>
        <p:nvSpPr>
          <p:cNvPr id="3" name="Subtitle 2">
            <a:extLst>
              <a:ext uri="{FF2B5EF4-FFF2-40B4-BE49-F238E27FC236}">
                <a16:creationId xmlns:a16="http://schemas.microsoft.com/office/drawing/2014/main" id="{993C64AB-F622-47B0-8ED3-26BF4C0333EF}"/>
              </a:ext>
            </a:extLst>
          </p:cNvPr>
          <p:cNvSpPr>
            <a:spLocks noGrp="1"/>
          </p:cNvSpPr>
          <p:nvPr>
            <p:ph type="subTitle" idx="1"/>
          </p:nvPr>
        </p:nvSpPr>
        <p:spPr/>
        <p:txBody>
          <a:bodyPr/>
          <a:lstStyle/>
          <a:p>
            <a:endParaRPr lang="en-CA"/>
          </a:p>
        </p:txBody>
      </p:sp>
      <p:pic>
        <p:nvPicPr>
          <p:cNvPr id="5" name="Picture 4">
            <a:extLst>
              <a:ext uri="{FF2B5EF4-FFF2-40B4-BE49-F238E27FC236}">
                <a16:creationId xmlns:a16="http://schemas.microsoft.com/office/drawing/2014/main" id="{27A97EF7-F35F-4265-AEC3-23A05BF9C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460" y="2828858"/>
            <a:ext cx="4318000" cy="3175000"/>
          </a:xfrm>
          <a:prstGeom prst="rect">
            <a:avLst/>
          </a:prstGeom>
        </p:spPr>
      </p:pic>
    </p:spTree>
    <p:extLst>
      <p:ext uri="{BB962C8B-B14F-4D97-AF65-F5344CB8AC3E}">
        <p14:creationId xmlns:p14="http://schemas.microsoft.com/office/powerpoint/2010/main" val="2677927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FD2F5-5F4A-4B0D-90D7-3844C3E864B2}"/>
              </a:ext>
            </a:extLst>
          </p:cNvPr>
          <p:cNvSpPr>
            <a:spLocks noGrp="1"/>
          </p:cNvSpPr>
          <p:nvPr>
            <p:ph type="title"/>
          </p:nvPr>
        </p:nvSpPr>
        <p:spPr>
          <a:xfrm>
            <a:off x="838200" y="0"/>
            <a:ext cx="10929594" cy="1325563"/>
          </a:xfrm>
        </p:spPr>
        <p:txBody>
          <a:bodyPr>
            <a:normAutofit/>
          </a:bodyPr>
          <a:lstStyle/>
          <a:p>
            <a:pPr algn="ctr"/>
            <a:r>
              <a:rPr lang="en-CA" b="1" dirty="0"/>
              <a:t>Low point in our own history:</a:t>
            </a:r>
          </a:p>
        </p:txBody>
      </p:sp>
      <p:sp>
        <p:nvSpPr>
          <p:cNvPr id="3" name="Content Placeholder 2">
            <a:extLst>
              <a:ext uri="{FF2B5EF4-FFF2-40B4-BE49-F238E27FC236}">
                <a16:creationId xmlns:a16="http://schemas.microsoft.com/office/drawing/2014/main" id="{A6C0234D-0A43-46E8-9149-AFA5766DE346}"/>
              </a:ext>
            </a:extLst>
          </p:cNvPr>
          <p:cNvSpPr>
            <a:spLocks noGrp="1"/>
          </p:cNvSpPr>
          <p:nvPr>
            <p:ph idx="1"/>
          </p:nvPr>
        </p:nvSpPr>
        <p:spPr>
          <a:xfrm>
            <a:off x="137809" y="1189375"/>
            <a:ext cx="10515600" cy="5230879"/>
          </a:xfrm>
        </p:spPr>
        <p:txBody>
          <a:bodyPr>
            <a:normAutofit fontScale="70000" lnSpcReduction="20000"/>
          </a:bodyPr>
          <a:lstStyle/>
          <a:p>
            <a:pPr marL="0" indent="0">
              <a:buNone/>
            </a:pPr>
            <a:r>
              <a:rPr lang="en-CA" dirty="0"/>
              <a:t>In 2013, Members of the House of Commons debated a motion put forward by NDP Science and Technology critic, Kennedy Stewart. The motion reads as follows:</a:t>
            </a:r>
          </a:p>
          <a:p>
            <a:endParaRPr lang="en-CA" dirty="0"/>
          </a:p>
          <a:p>
            <a:r>
              <a:rPr lang="en-CA" dirty="0"/>
              <a:t>That, in the opinion of the House,</a:t>
            </a:r>
          </a:p>
          <a:p>
            <a:endParaRPr lang="en-CA" dirty="0"/>
          </a:p>
          <a:p>
            <a:r>
              <a:rPr lang="en-CA" b="1" dirty="0"/>
              <a:t>a) public science, basic research, and the free and open exchange of scientific </a:t>
            </a:r>
          </a:p>
          <a:p>
            <a:pPr marL="0" indent="0">
              <a:buNone/>
            </a:pPr>
            <a:r>
              <a:rPr lang="en-CA" b="1" dirty="0"/>
              <a:t>information are essential to evidence-based policy-making;</a:t>
            </a:r>
          </a:p>
          <a:p>
            <a:endParaRPr lang="en-CA" b="1" dirty="0"/>
          </a:p>
          <a:p>
            <a:r>
              <a:rPr lang="en-CA" b="1" dirty="0"/>
              <a:t>b) federal government scientists must be enabled to discuss openly their findings with </a:t>
            </a:r>
          </a:p>
          <a:p>
            <a:pPr marL="0" indent="0">
              <a:buNone/>
            </a:pPr>
            <a:r>
              <a:rPr lang="en-CA" b="1" dirty="0"/>
              <a:t>their colleagues and the public;</a:t>
            </a:r>
          </a:p>
          <a:p>
            <a:endParaRPr lang="en-CA" b="1" dirty="0"/>
          </a:p>
          <a:p>
            <a:r>
              <a:rPr lang="en-CA" b="1" dirty="0"/>
              <a:t>c) the government should maintain support for its basic scientific capacity across Canada, including immediately extending funding, until a new operator is found, to the world-renowned Experimental Lakes Area Research Facility to pursue its unique research program.</a:t>
            </a:r>
          </a:p>
          <a:p>
            <a:endParaRPr lang="en-CA" dirty="0"/>
          </a:p>
          <a:p>
            <a:pPr marL="0" indent="0">
              <a:buNone/>
            </a:pPr>
            <a:r>
              <a:rPr lang="en-CA" dirty="0"/>
              <a:t>The governing conservative party cheered as they defeated the motion, 157 against to 137 for.</a:t>
            </a:r>
          </a:p>
        </p:txBody>
      </p:sp>
      <p:pic>
        <p:nvPicPr>
          <p:cNvPr id="7" name="Picture 6">
            <a:extLst>
              <a:ext uri="{FF2B5EF4-FFF2-40B4-BE49-F238E27FC236}">
                <a16:creationId xmlns:a16="http://schemas.microsoft.com/office/drawing/2014/main" id="{9DE4EAF9-874C-4DF5-B1D9-23E066872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626" y="1449422"/>
            <a:ext cx="3048000" cy="2286000"/>
          </a:xfrm>
          <a:prstGeom prst="rect">
            <a:avLst/>
          </a:prstGeom>
        </p:spPr>
      </p:pic>
    </p:spTree>
    <p:extLst>
      <p:ext uri="{BB962C8B-B14F-4D97-AF65-F5344CB8AC3E}">
        <p14:creationId xmlns:p14="http://schemas.microsoft.com/office/powerpoint/2010/main" val="149723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1CAB-4EC3-4647-908E-443A09CAC779}"/>
              </a:ext>
            </a:extLst>
          </p:cNvPr>
          <p:cNvSpPr>
            <a:spLocks noGrp="1"/>
          </p:cNvSpPr>
          <p:nvPr>
            <p:ph type="title"/>
          </p:nvPr>
        </p:nvSpPr>
        <p:spPr/>
        <p:txBody>
          <a:bodyPr/>
          <a:lstStyle/>
          <a:p>
            <a:pPr algn="ctr"/>
            <a:r>
              <a:rPr lang="en-CA" b="1" dirty="0"/>
              <a:t>The Expert Crisis</a:t>
            </a:r>
          </a:p>
        </p:txBody>
      </p:sp>
      <p:sp>
        <p:nvSpPr>
          <p:cNvPr id="6" name="Content Placeholder 5">
            <a:extLst>
              <a:ext uri="{FF2B5EF4-FFF2-40B4-BE49-F238E27FC236}">
                <a16:creationId xmlns:a16="http://schemas.microsoft.com/office/drawing/2014/main" id="{E2D2E34D-9CA0-4ACB-8821-D74542FDC578}"/>
              </a:ext>
            </a:extLst>
          </p:cNvPr>
          <p:cNvSpPr>
            <a:spLocks noGrp="1"/>
          </p:cNvSpPr>
          <p:nvPr>
            <p:ph idx="1"/>
          </p:nvPr>
        </p:nvSpPr>
        <p:spPr/>
        <p:txBody>
          <a:bodyPr/>
          <a:lstStyle/>
          <a:p>
            <a:endParaRPr lang="en-CA"/>
          </a:p>
        </p:txBody>
      </p:sp>
      <p:pic>
        <p:nvPicPr>
          <p:cNvPr id="7" name="Content Placeholder 4">
            <a:extLst>
              <a:ext uri="{FF2B5EF4-FFF2-40B4-BE49-F238E27FC236}">
                <a16:creationId xmlns:a16="http://schemas.microsoft.com/office/drawing/2014/main" id="{4E1A861B-D000-42D0-B697-550441183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962" y="1858169"/>
            <a:ext cx="8220075" cy="4286250"/>
          </a:xfrm>
          <a:prstGeom prst="rect">
            <a:avLst/>
          </a:prstGeom>
        </p:spPr>
      </p:pic>
    </p:spTree>
    <p:extLst>
      <p:ext uri="{BB962C8B-B14F-4D97-AF65-F5344CB8AC3E}">
        <p14:creationId xmlns:p14="http://schemas.microsoft.com/office/powerpoint/2010/main" val="220684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4F6F-8F78-47FB-817B-C4359E316F78}"/>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B0A5AA05-DD27-4D4A-B2CC-8509C26AD0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651" y="365125"/>
            <a:ext cx="8451312" cy="2126164"/>
          </a:xfrm>
        </p:spPr>
      </p:pic>
      <p:pic>
        <p:nvPicPr>
          <p:cNvPr id="7" name="Picture 6">
            <a:extLst>
              <a:ext uri="{FF2B5EF4-FFF2-40B4-BE49-F238E27FC236}">
                <a16:creationId xmlns:a16="http://schemas.microsoft.com/office/drawing/2014/main" id="{2194AFEF-DF2D-497C-8420-00CCE7191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89" y="2491289"/>
            <a:ext cx="10754089" cy="1652577"/>
          </a:xfrm>
          <a:prstGeom prst="rect">
            <a:avLst/>
          </a:prstGeom>
        </p:spPr>
      </p:pic>
      <p:pic>
        <p:nvPicPr>
          <p:cNvPr id="9" name="Picture 8">
            <a:extLst>
              <a:ext uri="{FF2B5EF4-FFF2-40B4-BE49-F238E27FC236}">
                <a16:creationId xmlns:a16="http://schemas.microsoft.com/office/drawing/2014/main" id="{8D010511-8167-4164-BBB5-F19305952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11" y="4246882"/>
            <a:ext cx="6226080" cy="1379340"/>
          </a:xfrm>
          <a:prstGeom prst="rect">
            <a:avLst/>
          </a:prstGeom>
        </p:spPr>
      </p:pic>
    </p:spTree>
    <p:extLst>
      <p:ext uri="{BB962C8B-B14F-4D97-AF65-F5344CB8AC3E}">
        <p14:creationId xmlns:p14="http://schemas.microsoft.com/office/powerpoint/2010/main" val="429360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32E0-90EB-4133-B3BF-C414277A7B46}"/>
              </a:ext>
            </a:extLst>
          </p:cNvPr>
          <p:cNvSpPr>
            <a:spLocks noGrp="1"/>
          </p:cNvSpPr>
          <p:nvPr>
            <p:ph type="title"/>
          </p:nvPr>
        </p:nvSpPr>
        <p:spPr/>
        <p:txBody>
          <a:bodyPr/>
          <a:lstStyle/>
          <a:p>
            <a:pPr algn="ctr"/>
            <a:r>
              <a:rPr lang="en-CA" b="1" dirty="0"/>
              <a:t>What is an expert? Who is an expert? (Nichols) </a:t>
            </a:r>
          </a:p>
        </p:txBody>
      </p:sp>
      <p:pic>
        <p:nvPicPr>
          <p:cNvPr id="5" name="Content Placeholder 4">
            <a:extLst>
              <a:ext uri="{FF2B5EF4-FFF2-40B4-BE49-F238E27FC236}">
                <a16:creationId xmlns:a16="http://schemas.microsoft.com/office/drawing/2014/main" id="{12DA9F41-E6A8-43CB-9639-671DB469F2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8607" y="1468876"/>
            <a:ext cx="8694785" cy="3920247"/>
          </a:xfrm>
        </p:spPr>
      </p:pic>
    </p:spTree>
    <p:extLst>
      <p:ext uri="{BB962C8B-B14F-4D97-AF65-F5344CB8AC3E}">
        <p14:creationId xmlns:p14="http://schemas.microsoft.com/office/powerpoint/2010/main" val="365716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48C8-8847-4F62-9A4E-BD82C73F8C9E}"/>
              </a:ext>
            </a:extLst>
          </p:cNvPr>
          <p:cNvSpPr>
            <a:spLocks noGrp="1"/>
          </p:cNvSpPr>
          <p:nvPr>
            <p:ph type="title"/>
          </p:nvPr>
        </p:nvSpPr>
        <p:spPr/>
        <p:txBody>
          <a:bodyPr/>
          <a:lstStyle/>
          <a:p>
            <a:pPr algn="ctr"/>
            <a:r>
              <a:rPr lang="en-CA" b="1" dirty="0"/>
              <a:t>Tom Nichols (The Death of Expertise):</a:t>
            </a:r>
          </a:p>
        </p:txBody>
      </p:sp>
      <p:pic>
        <p:nvPicPr>
          <p:cNvPr id="7" name="Content Placeholder 6">
            <a:extLst>
              <a:ext uri="{FF2B5EF4-FFF2-40B4-BE49-F238E27FC236}">
                <a16:creationId xmlns:a16="http://schemas.microsoft.com/office/drawing/2014/main" id="{9507DE77-0C08-47F7-80AF-A7F2F0EBFE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748" y="2227634"/>
            <a:ext cx="10259597" cy="3375816"/>
          </a:xfrm>
        </p:spPr>
      </p:pic>
    </p:spTree>
    <p:extLst>
      <p:ext uri="{BB962C8B-B14F-4D97-AF65-F5344CB8AC3E}">
        <p14:creationId xmlns:p14="http://schemas.microsoft.com/office/powerpoint/2010/main" val="3647681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CC6B-F30C-4BB6-8CF3-EDC76731E578}"/>
              </a:ext>
            </a:extLst>
          </p:cNvPr>
          <p:cNvSpPr>
            <a:spLocks noGrp="1"/>
          </p:cNvSpPr>
          <p:nvPr>
            <p:ph type="title"/>
          </p:nvPr>
        </p:nvSpPr>
        <p:spPr/>
        <p:txBody>
          <a:bodyPr/>
          <a:lstStyle/>
          <a:p>
            <a:pPr algn="r"/>
            <a:r>
              <a:rPr lang="en-CA" b="1" dirty="0"/>
              <a:t>When ‘experts’ get it wrong (and why)</a:t>
            </a:r>
          </a:p>
        </p:txBody>
      </p:sp>
      <p:sp>
        <p:nvSpPr>
          <p:cNvPr id="3" name="Content Placeholder 2">
            <a:extLst>
              <a:ext uri="{FF2B5EF4-FFF2-40B4-BE49-F238E27FC236}">
                <a16:creationId xmlns:a16="http://schemas.microsoft.com/office/drawing/2014/main" id="{94A8BAD1-25FE-4042-841C-6F73EDBE504D}"/>
              </a:ext>
            </a:extLst>
          </p:cNvPr>
          <p:cNvSpPr>
            <a:spLocks noGrp="1"/>
          </p:cNvSpPr>
          <p:nvPr>
            <p:ph idx="1"/>
          </p:nvPr>
        </p:nvSpPr>
        <p:spPr/>
        <p:txBody>
          <a:bodyPr/>
          <a:lstStyle/>
          <a:p>
            <a:r>
              <a:rPr lang="en-CA" dirty="0"/>
              <a:t>Over-confidence (more humility, less hubris, </a:t>
            </a:r>
            <a:r>
              <a:rPr lang="en-CA" dirty="0" err="1"/>
              <a:t>pls</a:t>
            </a:r>
            <a:r>
              <a:rPr lang="en-CA" dirty="0"/>
              <a:t>!): </a:t>
            </a:r>
          </a:p>
          <a:p>
            <a:pPr marL="0" indent="0">
              <a:buNone/>
            </a:pPr>
            <a:endParaRPr lang="en-CA" dirty="0"/>
          </a:p>
          <a:p>
            <a:pPr marL="0" indent="0">
              <a:buNone/>
            </a:pPr>
            <a:endParaRPr lang="en-CA" dirty="0"/>
          </a:p>
          <a:p>
            <a:pPr marL="0" indent="0">
              <a:buNone/>
            </a:pPr>
            <a:endParaRPr lang="en-CA" dirty="0"/>
          </a:p>
          <a:p>
            <a:pPr marL="0" indent="0">
              <a:buNone/>
            </a:pPr>
            <a:endParaRPr lang="en-CA" dirty="0"/>
          </a:p>
          <a:p>
            <a:r>
              <a:rPr lang="en-CA" dirty="0"/>
              <a:t>They’re not really experts at all</a:t>
            </a:r>
          </a:p>
          <a:p>
            <a:endParaRPr lang="en-CA" dirty="0"/>
          </a:p>
          <a:p>
            <a:r>
              <a:rPr lang="en-CA" dirty="0"/>
              <a:t>Fraud (cold fusion – Pons &amp; Fleischmann; various fake cancer studies)</a:t>
            </a:r>
          </a:p>
          <a:p>
            <a:pPr marL="0" indent="0">
              <a:buNone/>
            </a:pPr>
            <a:endParaRPr lang="en-CA" dirty="0"/>
          </a:p>
        </p:txBody>
      </p:sp>
      <p:pic>
        <p:nvPicPr>
          <p:cNvPr id="5" name="Picture 4">
            <a:extLst>
              <a:ext uri="{FF2B5EF4-FFF2-40B4-BE49-F238E27FC236}">
                <a16:creationId xmlns:a16="http://schemas.microsoft.com/office/drawing/2014/main" id="{E9095AEA-327A-448C-8FCD-FE758CBDF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501" y="2467964"/>
            <a:ext cx="2550997" cy="1533330"/>
          </a:xfrm>
          <a:prstGeom prst="rect">
            <a:avLst/>
          </a:prstGeom>
        </p:spPr>
      </p:pic>
      <p:pic>
        <p:nvPicPr>
          <p:cNvPr id="7" name="Picture 6">
            <a:extLst>
              <a:ext uri="{FF2B5EF4-FFF2-40B4-BE49-F238E27FC236}">
                <a16:creationId xmlns:a16="http://schemas.microsoft.com/office/drawing/2014/main" id="{48E9ACD3-C249-49AA-84EC-F873FD2D6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952" y="2349800"/>
            <a:ext cx="1646001" cy="1746435"/>
          </a:xfrm>
          <a:prstGeom prst="rect">
            <a:avLst/>
          </a:prstGeom>
        </p:spPr>
      </p:pic>
      <p:pic>
        <p:nvPicPr>
          <p:cNvPr id="8" name="Content Placeholder 4">
            <a:extLst>
              <a:ext uri="{FF2B5EF4-FFF2-40B4-BE49-F238E27FC236}">
                <a16:creationId xmlns:a16="http://schemas.microsoft.com/office/drawing/2014/main" id="{EC2EC20B-B625-4871-8919-633A0F990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3440" y="3648763"/>
            <a:ext cx="2640849" cy="1571934"/>
          </a:xfrm>
          <a:prstGeom prst="rect">
            <a:avLst/>
          </a:prstGeom>
        </p:spPr>
      </p:pic>
    </p:spTree>
    <p:extLst>
      <p:ext uri="{BB962C8B-B14F-4D97-AF65-F5344CB8AC3E}">
        <p14:creationId xmlns:p14="http://schemas.microsoft.com/office/powerpoint/2010/main" val="126341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7592-0AFD-452D-88AC-67C9C074450E}"/>
              </a:ext>
            </a:extLst>
          </p:cNvPr>
          <p:cNvSpPr>
            <a:spLocks noGrp="1"/>
          </p:cNvSpPr>
          <p:nvPr>
            <p:ph type="title"/>
          </p:nvPr>
        </p:nvSpPr>
        <p:spPr/>
        <p:txBody>
          <a:bodyPr/>
          <a:lstStyle/>
          <a:p>
            <a:pPr algn="ctr"/>
            <a:r>
              <a:rPr lang="en-CA" b="1" dirty="0"/>
              <a:t>Nichols on ‘loopholes’</a:t>
            </a:r>
          </a:p>
        </p:txBody>
      </p:sp>
      <p:pic>
        <p:nvPicPr>
          <p:cNvPr id="5" name="Content Placeholder 4">
            <a:extLst>
              <a:ext uri="{FF2B5EF4-FFF2-40B4-BE49-F238E27FC236}">
                <a16:creationId xmlns:a16="http://schemas.microsoft.com/office/drawing/2014/main" id="{5F2DDBD2-AE59-4FC4-8C1A-87BB79E59E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8646" y="1935803"/>
            <a:ext cx="9105091" cy="4046707"/>
          </a:xfrm>
        </p:spPr>
      </p:pic>
    </p:spTree>
    <p:extLst>
      <p:ext uri="{BB962C8B-B14F-4D97-AF65-F5344CB8AC3E}">
        <p14:creationId xmlns:p14="http://schemas.microsoft.com/office/powerpoint/2010/main" val="3636779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100F-B68A-4854-B571-10C2F3AB9845}"/>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3E326596-679A-4CCD-9F3D-0D21F43125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495" y="470204"/>
            <a:ext cx="6440463" cy="5917592"/>
          </a:xfrm>
        </p:spPr>
      </p:pic>
      <p:pic>
        <p:nvPicPr>
          <p:cNvPr id="9" name="Picture 8">
            <a:extLst>
              <a:ext uri="{FF2B5EF4-FFF2-40B4-BE49-F238E27FC236}">
                <a16:creationId xmlns:a16="http://schemas.microsoft.com/office/drawing/2014/main" id="{2108E678-1C3F-4390-8917-10700036C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541" y="107004"/>
            <a:ext cx="5333411" cy="6280792"/>
          </a:xfrm>
          <a:prstGeom prst="rect">
            <a:avLst/>
          </a:prstGeom>
        </p:spPr>
      </p:pic>
    </p:spTree>
    <p:extLst>
      <p:ext uri="{BB962C8B-B14F-4D97-AF65-F5344CB8AC3E}">
        <p14:creationId xmlns:p14="http://schemas.microsoft.com/office/powerpoint/2010/main" val="897368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0AB1-237A-4F91-8A44-3F76EA6E1236}"/>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49B2B0A5-FC0C-4076-B361-BCB69F4FAD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5413" y="374398"/>
            <a:ext cx="9438015" cy="6006947"/>
          </a:xfrm>
        </p:spPr>
      </p:pic>
    </p:spTree>
    <p:extLst>
      <p:ext uri="{BB962C8B-B14F-4D97-AF65-F5344CB8AC3E}">
        <p14:creationId xmlns:p14="http://schemas.microsoft.com/office/powerpoint/2010/main" val="4138167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7D51-62F7-442C-8F58-2F39CCBC1D18}"/>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49790360-E4BC-4CEF-B745-1458979AE3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4017" y="-508018"/>
            <a:ext cx="5749047" cy="7665397"/>
          </a:xfrm>
        </p:spPr>
      </p:pic>
    </p:spTree>
    <p:extLst>
      <p:ext uri="{BB962C8B-B14F-4D97-AF65-F5344CB8AC3E}">
        <p14:creationId xmlns:p14="http://schemas.microsoft.com/office/powerpoint/2010/main" val="2488131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25D4-A1A6-481E-A19D-09F2C84D9DA2}"/>
              </a:ext>
            </a:extLst>
          </p:cNvPr>
          <p:cNvSpPr>
            <a:spLocks noGrp="1"/>
          </p:cNvSpPr>
          <p:nvPr>
            <p:ph type="title"/>
          </p:nvPr>
        </p:nvSpPr>
        <p:spPr/>
        <p:txBody>
          <a:bodyPr>
            <a:normAutofit fontScale="90000"/>
          </a:bodyPr>
          <a:lstStyle/>
          <a:p>
            <a:r>
              <a:rPr lang="en-CA" b="1" dirty="0"/>
              <a:t>What is the percentage of climate scientists who believe we are undergoing climate change?</a:t>
            </a:r>
          </a:p>
        </p:txBody>
      </p:sp>
      <p:pic>
        <p:nvPicPr>
          <p:cNvPr id="5" name="Content Placeholder 4">
            <a:extLst>
              <a:ext uri="{FF2B5EF4-FFF2-40B4-BE49-F238E27FC236}">
                <a16:creationId xmlns:a16="http://schemas.microsoft.com/office/drawing/2014/main" id="{B7ECB125-B7F9-454B-9F63-7C2D331266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8487" y="2539308"/>
            <a:ext cx="4762500" cy="3390900"/>
          </a:xfrm>
        </p:spPr>
      </p:pic>
    </p:spTree>
    <p:extLst>
      <p:ext uri="{BB962C8B-B14F-4D97-AF65-F5344CB8AC3E}">
        <p14:creationId xmlns:p14="http://schemas.microsoft.com/office/powerpoint/2010/main" val="3675437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882F-9F32-40B2-B973-C77B8C7A5543}"/>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30AA47DF-EB35-44E5-8796-F136DE4826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944" y="586507"/>
            <a:ext cx="11926112" cy="3446496"/>
          </a:xfrm>
        </p:spPr>
      </p:pic>
    </p:spTree>
    <p:extLst>
      <p:ext uri="{BB962C8B-B14F-4D97-AF65-F5344CB8AC3E}">
        <p14:creationId xmlns:p14="http://schemas.microsoft.com/office/powerpoint/2010/main" val="1011431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4C0F6-4C7D-4B6F-A841-E885868ADAC4}"/>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EED34B86-E58E-46E4-A7DC-0880DE227683}"/>
              </a:ext>
            </a:extLst>
          </p:cNvPr>
          <p:cNvSpPr>
            <a:spLocks noGrp="1"/>
          </p:cNvSpPr>
          <p:nvPr>
            <p:ph idx="1"/>
          </p:nvPr>
        </p:nvSpPr>
        <p:spPr/>
        <p:txBody>
          <a:bodyPr>
            <a:normAutofit/>
          </a:bodyPr>
          <a:lstStyle/>
          <a:p>
            <a:pPr marL="0" indent="0">
              <a:buNone/>
            </a:pPr>
            <a:r>
              <a:rPr lang="en-CA" sz="4000" dirty="0"/>
              <a:t>“It is a common misconception that doctors know about medicine, simply because they’ve studied it for up to 16 years.” – Deacon, 2016.</a:t>
            </a:r>
          </a:p>
        </p:txBody>
      </p:sp>
    </p:spTree>
    <p:extLst>
      <p:ext uri="{BB962C8B-B14F-4D97-AF65-F5344CB8AC3E}">
        <p14:creationId xmlns:p14="http://schemas.microsoft.com/office/powerpoint/2010/main" val="290354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B332-42DB-4173-8B57-50AFE514AA83}"/>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14F239CD-269C-4E62-998B-6763B04140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8071" y="365125"/>
            <a:ext cx="8519784" cy="5679856"/>
          </a:xfrm>
        </p:spPr>
      </p:pic>
    </p:spTree>
    <p:extLst>
      <p:ext uri="{BB962C8B-B14F-4D97-AF65-F5344CB8AC3E}">
        <p14:creationId xmlns:p14="http://schemas.microsoft.com/office/powerpoint/2010/main" val="1446304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3024-259D-486A-B437-25C9A24673CC}"/>
              </a:ext>
            </a:extLst>
          </p:cNvPr>
          <p:cNvSpPr>
            <a:spLocks noGrp="1"/>
          </p:cNvSpPr>
          <p:nvPr>
            <p:ph type="title"/>
          </p:nvPr>
        </p:nvSpPr>
        <p:spPr/>
        <p:txBody>
          <a:bodyPr/>
          <a:lstStyle/>
          <a:p>
            <a:pPr algn="ctr"/>
            <a:r>
              <a:rPr lang="en-CA" b="1" dirty="0"/>
              <a:t>*break time*</a:t>
            </a:r>
          </a:p>
        </p:txBody>
      </p:sp>
      <p:pic>
        <p:nvPicPr>
          <p:cNvPr id="5" name="Content Placeholder 4">
            <a:extLst>
              <a:ext uri="{FF2B5EF4-FFF2-40B4-BE49-F238E27FC236}">
                <a16:creationId xmlns:a16="http://schemas.microsoft.com/office/drawing/2014/main" id="{5926F011-9408-41AF-A555-85D493F200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1141" y="1825625"/>
            <a:ext cx="3729718" cy="4351338"/>
          </a:xfrm>
        </p:spPr>
      </p:pic>
    </p:spTree>
    <p:extLst>
      <p:ext uri="{BB962C8B-B14F-4D97-AF65-F5344CB8AC3E}">
        <p14:creationId xmlns:p14="http://schemas.microsoft.com/office/powerpoint/2010/main" val="84744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36CCA-29D3-48B3-ACB1-C4C7EA7912C5}"/>
              </a:ext>
            </a:extLst>
          </p:cNvPr>
          <p:cNvSpPr>
            <a:spLocks noGrp="1"/>
          </p:cNvSpPr>
          <p:nvPr>
            <p:ph type="title"/>
          </p:nvPr>
        </p:nvSpPr>
        <p:spPr>
          <a:xfrm>
            <a:off x="791547" y="923731"/>
            <a:ext cx="10515600" cy="1690688"/>
          </a:xfrm>
        </p:spPr>
        <p:txBody>
          <a:bodyPr>
            <a:noAutofit/>
          </a:bodyPr>
          <a:lstStyle/>
          <a:p>
            <a:pPr algn="ctr"/>
            <a:r>
              <a:rPr lang="en-CA" sz="4000" b="1" dirty="0"/>
              <a:t>Approx. 98.4% (Cook et al. 2004)</a:t>
            </a:r>
            <a:br>
              <a:rPr lang="en-CA" sz="4000" b="1" dirty="0"/>
            </a:br>
            <a:r>
              <a:rPr lang="en-CA" sz="4000" b="1" dirty="0"/>
              <a:t>Approx. 97-98% (</a:t>
            </a:r>
            <a:r>
              <a:rPr lang="en-CA" sz="4000" b="1" dirty="0" err="1"/>
              <a:t>Anderegg</a:t>
            </a:r>
            <a:r>
              <a:rPr lang="en-CA" sz="4000" b="1" dirty="0"/>
              <a:t> et al. 2012)</a:t>
            </a:r>
            <a:br>
              <a:rPr lang="en-CA" sz="4000" b="1" dirty="0"/>
            </a:br>
            <a:r>
              <a:rPr lang="en-CA" sz="4000" b="1" dirty="0"/>
              <a:t>Approx. 90% (</a:t>
            </a:r>
            <a:r>
              <a:rPr lang="en-CA" sz="4000" b="1" dirty="0" err="1"/>
              <a:t>Verheggen</a:t>
            </a:r>
            <a:r>
              <a:rPr lang="en-CA" sz="4000" b="1" dirty="0"/>
              <a:t> et al. 2014)</a:t>
            </a:r>
            <a:br>
              <a:rPr lang="en-CA" sz="4000" b="1" dirty="0"/>
            </a:br>
            <a:endParaRPr lang="en-CA" sz="4000" b="1" dirty="0"/>
          </a:p>
        </p:txBody>
      </p:sp>
      <p:pic>
        <p:nvPicPr>
          <p:cNvPr id="9" name="Content Placeholder 8">
            <a:extLst>
              <a:ext uri="{FF2B5EF4-FFF2-40B4-BE49-F238E27FC236}">
                <a16:creationId xmlns:a16="http://schemas.microsoft.com/office/drawing/2014/main" id="{3FADEC92-3E8E-4F5F-AF98-85D5A04300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8939" y="3076981"/>
            <a:ext cx="3882986" cy="2941362"/>
          </a:xfrm>
        </p:spPr>
      </p:pic>
    </p:spTree>
    <p:extLst>
      <p:ext uri="{BB962C8B-B14F-4D97-AF65-F5344CB8AC3E}">
        <p14:creationId xmlns:p14="http://schemas.microsoft.com/office/powerpoint/2010/main" val="88701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73996-F0DE-4BA9-873E-2B6912091295}"/>
              </a:ext>
            </a:extLst>
          </p:cNvPr>
          <p:cNvSpPr>
            <a:spLocks noGrp="1"/>
          </p:cNvSpPr>
          <p:nvPr>
            <p:ph type="title"/>
          </p:nvPr>
        </p:nvSpPr>
        <p:spPr>
          <a:xfrm>
            <a:off x="838200" y="365126"/>
            <a:ext cx="10515600" cy="875846"/>
          </a:xfrm>
        </p:spPr>
        <p:txBody>
          <a:bodyPr/>
          <a:lstStyle/>
          <a:p>
            <a:pPr algn="ctr"/>
            <a:r>
              <a:rPr lang="en-CA" b="1" dirty="0"/>
              <a:t>Study by Yale/George Mason </a:t>
            </a:r>
            <a:r>
              <a:rPr lang="en-CA" sz="3600" b="1" dirty="0"/>
              <a:t>(2017)</a:t>
            </a:r>
          </a:p>
        </p:txBody>
      </p:sp>
      <p:pic>
        <p:nvPicPr>
          <p:cNvPr id="5" name="Content Placeholder 4">
            <a:extLst>
              <a:ext uri="{FF2B5EF4-FFF2-40B4-BE49-F238E27FC236}">
                <a16:creationId xmlns:a16="http://schemas.microsoft.com/office/drawing/2014/main" id="{22E221EA-D7F3-4B8A-9D74-BDA9CFA6CA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1314" y="1240972"/>
            <a:ext cx="7096943" cy="5301237"/>
          </a:xfrm>
        </p:spPr>
      </p:pic>
    </p:spTree>
    <p:extLst>
      <p:ext uri="{BB962C8B-B14F-4D97-AF65-F5344CB8AC3E}">
        <p14:creationId xmlns:p14="http://schemas.microsoft.com/office/powerpoint/2010/main" val="201384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1CAB-4EC3-4647-908E-443A09CAC779}"/>
              </a:ext>
            </a:extLst>
          </p:cNvPr>
          <p:cNvSpPr>
            <a:spLocks noGrp="1"/>
          </p:cNvSpPr>
          <p:nvPr>
            <p:ph type="title"/>
          </p:nvPr>
        </p:nvSpPr>
        <p:spPr/>
        <p:txBody>
          <a:bodyPr/>
          <a:lstStyle/>
          <a:p>
            <a:pPr algn="ctr"/>
            <a:r>
              <a:rPr lang="en-CA" b="1" dirty="0"/>
              <a:t>Anti-science </a:t>
            </a:r>
            <a:r>
              <a:rPr lang="en-CA" b="1"/>
              <a:t>in policy</a:t>
            </a:r>
            <a:endParaRPr lang="en-CA" b="1" dirty="0"/>
          </a:p>
        </p:txBody>
      </p:sp>
      <p:pic>
        <p:nvPicPr>
          <p:cNvPr id="5" name="Content Placeholder 4">
            <a:extLst>
              <a:ext uri="{FF2B5EF4-FFF2-40B4-BE49-F238E27FC236}">
                <a16:creationId xmlns:a16="http://schemas.microsoft.com/office/drawing/2014/main" id="{7AA7F1B2-BFBB-4FF1-B335-9FF408DC60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2690" y="1993424"/>
            <a:ext cx="7246620" cy="4015740"/>
          </a:xfrm>
        </p:spPr>
      </p:pic>
    </p:spTree>
    <p:extLst>
      <p:ext uri="{BB962C8B-B14F-4D97-AF65-F5344CB8AC3E}">
        <p14:creationId xmlns:p14="http://schemas.microsoft.com/office/powerpoint/2010/main" val="192224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6E9F-E81D-4552-8A0E-E6AE7CA764D9}"/>
              </a:ext>
            </a:extLst>
          </p:cNvPr>
          <p:cNvSpPr>
            <a:spLocks noGrp="1"/>
          </p:cNvSpPr>
          <p:nvPr>
            <p:ph type="title"/>
          </p:nvPr>
        </p:nvSpPr>
        <p:spPr/>
        <p:txBody>
          <a:bodyPr/>
          <a:lstStyle/>
          <a:p>
            <a:pPr algn="ctr"/>
            <a:r>
              <a:rPr lang="en-CA" b="1" dirty="0"/>
              <a:t>US policy on climate change </a:t>
            </a:r>
          </a:p>
        </p:txBody>
      </p:sp>
      <p:sp>
        <p:nvSpPr>
          <p:cNvPr id="3" name="Content Placeholder 2">
            <a:extLst>
              <a:ext uri="{FF2B5EF4-FFF2-40B4-BE49-F238E27FC236}">
                <a16:creationId xmlns:a16="http://schemas.microsoft.com/office/drawing/2014/main" id="{7579DA56-1494-41B5-9170-E24B6F5F2830}"/>
              </a:ext>
            </a:extLst>
          </p:cNvPr>
          <p:cNvSpPr>
            <a:spLocks noGrp="1"/>
          </p:cNvSpPr>
          <p:nvPr>
            <p:ph idx="1"/>
          </p:nvPr>
        </p:nvSpPr>
        <p:spPr/>
        <p:txBody>
          <a:bodyPr/>
          <a:lstStyle/>
          <a:p>
            <a:r>
              <a:rPr lang="en-CA" dirty="0"/>
              <a:t>“I'm not a big believer in man--made climate change.." — Trump Sept. 21, 2015</a:t>
            </a:r>
          </a:p>
          <a:p>
            <a:pPr marL="0" indent="0">
              <a:buNone/>
            </a:pPr>
            <a:endParaRPr lang="en-CA" dirty="0"/>
          </a:p>
          <a:p>
            <a:r>
              <a:rPr lang="en-CA" dirty="0"/>
              <a:t>“Well, I think the climate change is just a very, very expensive form of tax.. A lot of people are making aa lot of money.." — Trump Jan 18, 2016</a:t>
            </a:r>
          </a:p>
          <a:p>
            <a:pPr marL="0" indent="0">
              <a:buNone/>
            </a:pPr>
            <a:endParaRPr lang="en-CA" dirty="0"/>
          </a:p>
          <a:p>
            <a:r>
              <a:rPr lang="en-CA" dirty="0"/>
              <a:t>“We’re going to cancel the Paris climate agreement.." — Trump, May 26, 2016</a:t>
            </a:r>
          </a:p>
        </p:txBody>
      </p:sp>
    </p:spTree>
    <p:extLst>
      <p:ext uri="{BB962C8B-B14F-4D97-AF65-F5344CB8AC3E}">
        <p14:creationId xmlns:p14="http://schemas.microsoft.com/office/powerpoint/2010/main" val="2607208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2CD2-318A-4289-910D-1B900A3F3D12}"/>
              </a:ext>
            </a:extLst>
          </p:cNvPr>
          <p:cNvSpPr>
            <a:spLocks noGrp="1"/>
          </p:cNvSpPr>
          <p:nvPr>
            <p:ph type="title"/>
          </p:nvPr>
        </p:nvSpPr>
        <p:spPr/>
        <p:txBody>
          <a:bodyPr>
            <a:normAutofit/>
          </a:bodyPr>
          <a:lstStyle/>
          <a:p>
            <a:pPr algn="ctr"/>
            <a:r>
              <a:rPr lang="en-CA" b="1" dirty="0"/>
              <a:t>U.S. federal agencies are striking “climate change” from websites</a:t>
            </a:r>
          </a:p>
        </p:txBody>
      </p:sp>
      <p:sp>
        <p:nvSpPr>
          <p:cNvPr id="3" name="Content Placeholder 2">
            <a:extLst>
              <a:ext uri="{FF2B5EF4-FFF2-40B4-BE49-F238E27FC236}">
                <a16:creationId xmlns:a16="http://schemas.microsoft.com/office/drawing/2014/main" id="{C8750426-2C2E-4C7C-9E5E-E021163C75F6}"/>
              </a:ext>
            </a:extLst>
          </p:cNvPr>
          <p:cNvSpPr>
            <a:spLocks noGrp="1"/>
          </p:cNvSpPr>
          <p:nvPr>
            <p:ph idx="1"/>
          </p:nvPr>
        </p:nvSpPr>
        <p:spPr/>
        <p:txBody>
          <a:bodyPr>
            <a:normAutofit fontScale="92500" lnSpcReduction="10000"/>
          </a:bodyPr>
          <a:lstStyle/>
          <a:p>
            <a:pPr marL="0" indent="0">
              <a:buNone/>
            </a:pPr>
            <a:r>
              <a:rPr lang="en-CA" dirty="0"/>
              <a:t>Since Trump took office, the phrase “climate change” has been disappearing from government websites. Agencies including the Department of Energy, the Environmental Protection Agency, the Department of Health and Human Services, and the Department of Transportation have all had websites or press releases scrubbed of references to humanity’s role in rising average temperatures. </a:t>
            </a:r>
          </a:p>
          <a:p>
            <a:pPr marL="0" indent="0">
              <a:buNone/>
            </a:pPr>
            <a:endParaRPr lang="en-CA" dirty="0"/>
          </a:p>
          <a:p>
            <a:pPr marL="0" indent="0">
              <a:buNone/>
            </a:pPr>
            <a:r>
              <a:rPr lang="en-CA" dirty="0"/>
              <a:t>HHS, for example, buried references to a document on climate change and  human health from its website and removed “climate change” from navigation menus. The EPA, meanwhile, said it was removing “outdated language” from its sites as it deleted pages relating to regulations around climate change.</a:t>
            </a:r>
          </a:p>
        </p:txBody>
      </p:sp>
    </p:spTree>
    <p:extLst>
      <p:ext uri="{BB962C8B-B14F-4D97-AF65-F5344CB8AC3E}">
        <p14:creationId xmlns:p14="http://schemas.microsoft.com/office/powerpoint/2010/main" val="207963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A596-A33B-4238-A29C-9A07A60CAD59}"/>
              </a:ext>
            </a:extLst>
          </p:cNvPr>
          <p:cNvSpPr>
            <a:spLocks noGrp="1"/>
          </p:cNvSpPr>
          <p:nvPr>
            <p:ph type="title"/>
          </p:nvPr>
        </p:nvSpPr>
        <p:spPr>
          <a:xfrm>
            <a:off x="537328" y="365125"/>
            <a:ext cx="10816472" cy="1325563"/>
          </a:xfrm>
        </p:spPr>
        <p:txBody>
          <a:bodyPr>
            <a:normAutofit/>
          </a:bodyPr>
          <a:lstStyle/>
          <a:p>
            <a:r>
              <a:rPr lang="en-CA" sz="3600" b="1" dirty="0"/>
              <a:t>The CDC asked employees to refrain from using certain words in budget documents</a:t>
            </a:r>
          </a:p>
        </p:txBody>
      </p:sp>
      <p:sp>
        <p:nvSpPr>
          <p:cNvPr id="3" name="Content Placeholder 2">
            <a:extLst>
              <a:ext uri="{FF2B5EF4-FFF2-40B4-BE49-F238E27FC236}">
                <a16:creationId xmlns:a16="http://schemas.microsoft.com/office/drawing/2014/main" id="{6C38F383-2609-4F7B-A2E5-6C4783A02679}"/>
              </a:ext>
            </a:extLst>
          </p:cNvPr>
          <p:cNvSpPr>
            <a:spLocks noGrp="1"/>
          </p:cNvSpPr>
          <p:nvPr>
            <p:ph idx="1"/>
          </p:nvPr>
        </p:nvSpPr>
        <p:spPr/>
        <p:txBody>
          <a:bodyPr>
            <a:normAutofit/>
          </a:bodyPr>
          <a:lstStyle/>
          <a:p>
            <a:pPr marL="0" indent="0">
              <a:buNone/>
            </a:pPr>
            <a:r>
              <a:rPr lang="en-CA" dirty="0"/>
              <a:t>The words, which were not to be used in documents circulated in the administration and Congress ahead of the budget proposal for 2019, included “evidence-based,” “science-based,” “vulnerable,” “entitlement,” “diversity,” “transgender,” and “fetus.” The agency has since denied the existence of a “banned words” list. </a:t>
            </a:r>
          </a:p>
          <a:p>
            <a:pPr marL="0" indent="0">
              <a:buNone/>
            </a:pPr>
            <a:endParaRPr lang="en-CA" dirty="0"/>
          </a:p>
          <a:p>
            <a:pPr marL="0" indent="0">
              <a:buNone/>
            </a:pPr>
            <a:r>
              <a:rPr lang="en-CA" dirty="0"/>
              <a:t>But discussions about language sensitivities in budget talks did take place. A former CDC official told Vox it’s not uncommon for officials to avoid using language in budget discussions that might offend those holding the purse strings.</a:t>
            </a:r>
          </a:p>
        </p:txBody>
      </p:sp>
    </p:spTree>
    <p:extLst>
      <p:ext uri="{BB962C8B-B14F-4D97-AF65-F5344CB8AC3E}">
        <p14:creationId xmlns:p14="http://schemas.microsoft.com/office/powerpoint/2010/main" val="287654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FB38-52F1-41F6-95E7-A2C7408A75D7}"/>
              </a:ext>
            </a:extLst>
          </p:cNvPr>
          <p:cNvSpPr>
            <a:spLocks noGrp="1"/>
          </p:cNvSpPr>
          <p:nvPr>
            <p:ph type="title"/>
          </p:nvPr>
        </p:nvSpPr>
        <p:spPr>
          <a:xfrm>
            <a:off x="838200" y="365126"/>
            <a:ext cx="10515600" cy="586982"/>
          </a:xfrm>
        </p:spPr>
        <p:txBody>
          <a:bodyPr>
            <a:normAutofit fontScale="90000"/>
          </a:bodyPr>
          <a:lstStyle/>
          <a:p>
            <a:pPr algn="ctr"/>
            <a:r>
              <a:rPr lang="en-CA" b="1" dirty="0"/>
              <a:t>We had one too – the Harper regime</a:t>
            </a:r>
          </a:p>
        </p:txBody>
      </p:sp>
      <p:sp>
        <p:nvSpPr>
          <p:cNvPr id="3" name="Content Placeholder 2">
            <a:extLst>
              <a:ext uri="{FF2B5EF4-FFF2-40B4-BE49-F238E27FC236}">
                <a16:creationId xmlns:a16="http://schemas.microsoft.com/office/drawing/2014/main" id="{CC6D749A-7CFB-4EE1-832D-BB23703B7A00}"/>
              </a:ext>
            </a:extLst>
          </p:cNvPr>
          <p:cNvSpPr>
            <a:spLocks noGrp="1"/>
          </p:cNvSpPr>
          <p:nvPr>
            <p:ph idx="1"/>
          </p:nvPr>
        </p:nvSpPr>
        <p:spPr>
          <a:xfrm>
            <a:off x="838200" y="1140643"/>
            <a:ext cx="10515600" cy="5036320"/>
          </a:xfrm>
        </p:spPr>
        <p:txBody>
          <a:bodyPr>
            <a:normAutofit fontScale="92500"/>
          </a:bodyPr>
          <a:lstStyle/>
          <a:p>
            <a:r>
              <a:rPr lang="en-CA" dirty="0"/>
              <a:t>The Conservatives clamped down on environmental science, from research on climate change to studies on the state of Canada’s rivers, lakes, and forests through re-routing money away from federal institutions and projects they didn’t like. </a:t>
            </a:r>
          </a:p>
          <a:p>
            <a:r>
              <a:rPr lang="en-CA" dirty="0"/>
              <a:t>Harper introduced measures that made it difficult for federal scientists to share their work with the public. </a:t>
            </a:r>
          </a:p>
          <a:p>
            <a:r>
              <a:rPr lang="en-CA" dirty="0"/>
              <a:t>Axed the National Science Advisor position</a:t>
            </a:r>
          </a:p>
          <a:p>
            <a:r>
              <a:rPr lang="en-CA" dirty="0"/>
              <a:t>Scrapped the mandatory long-form census (which took a deep dive into the demographic make up of the Canadian population), </a:t>
            </a:r>
          </a:p>
          <a:p>
            <a:r>
              <a:rPr lang="en-CA" dirty="0"/>
              <a:t>Slashed funding into research on Canada’s ozone layer above Canada)</a:t>
            </a:r>
          </a:p>
          <a:p>
            <a:r>
              <a:rPr lang="en-CA" dirty="0"/>
              <a:t>Ended several national roundtable, including one on the Environment and the Economy (a Canadian advisory agency focused on sustainability). </a:t>
            </a:r>
          </a:p>
          <a:p>
            <a:endParaRPr lang="en-CA" dirty="0"/>
          </a:p>
        </p:txBody>
      </p:sp>
    </p:spTree>
    <p:extLst>
      <p:ext uri="{BB962C8B-B14F-4D97-AF65-F5344CB8AC3E}">
        <p14:creationId xmlns:p14="http://schemas.microsoft.com/office/powerpoint/2010/main" val="1090726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767</Words>
  <Application>Microsoft Office PowerPoint</Application>
  <PresentationFormat>Widescreen</PresentationFormat>
  <Paragraphs>55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Anti-science in politics and policy</vt:lpstr>
      <vt:lpstr>What is the percentage of climate scientists who believe we are undergoing climate change?</vt:lpstr>
      <vt:lpstr>Approx. 98.4% (Cook et al. 2004) Approx. 97-98% (Anderegg et al. 2012) Approx. 90% (Verheggen et al. 2014) </vt:lpstr>
      <vt:lpstr>Study by Yale/George Mason (2017)</vt:lpstr>
      <vt:lpstr>Anti-science in policy</vt:lpstr>
      <vt:lpstr>US policy on climate change </vt:lpstr>
      <vt:lpstr>U.S. federal agencies are striking “climate change” from websites</vt:lpstr>
      <vt:lpstr>The CDC asked employees to refrain from using certain words in budget documents</vt:lpstr>
      <vt:lpstr>We had one too – the Harper regime</vt:lpstr>
      <vt:lpstr>Low point in our own history:</vt:lpstr>
      <vt:lpstr>The Expert Crisis</vt:lpstr>
      <vt:lpstr>PowerPoint Presentation</vt:lpstr>
      <vt:lpstr>What is an expert? Who is an expert? (Nichols) </vt:lpstr>
      <vt:lpstr>Tom Nichols (The Death of Expertise):</vt:lpstr>
      <vt:lpstr>When ‘experts’ get it wrong (and why)</vt:lpstr>
      <vt:lpstr>Nichols on ‘loopholes’</vt:lpstr>
      <vt:lpstr>PowerPoint Presentation</vt:lpstr>
      <vt:lpstr>PowerPoint Presentation</vt:lpstr>
      <vt:lpstr>PowerPoint Presentation</vt:lpstr>
      <vt:lpstr>PowerPoint Presentation</vt:lpstr>
      <vt:lpstr>PowerPoint Presentation</vt:lpstr>
      <vt:lpstr>PowerPoint Presentation</vt:lpstr>
      <vt:lpstr>*break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Anti-science in politics and policy</dc:title>
  <dc:creator>Laura</dc:creator>
  <cp:lastModifiedBy>Laura Huey</cp:lastModifiedBy>
  <cp:revision>32</cp:revision>
  <dcterms:created xsi:type="dcterms:W3CDTF">2018-01-13T16:27:24Z</dcterms:created>
  <dcterms:modified xsi:type="dcterms:W3CDTF">2020-09-07T22:50:15Z</dcterms:modified>
</cp:coreProperties>
</file>