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2" r:id="rId5"/>
    <p:sldId id="273" r:id="rId6"/>
    <p:sldId id="274" r:id="rId7"/>
    <p:sldId id="266" r:id="rId8"/>
    <p:sldId id="267" r:id="rId9"/>
    <p:sldId id="269" r:id="rId10"/>
    <p:sldId id="268" r:id="rId11"/>
    <p:sldId id="260" r:id="rId12"/>
    <p:sldId id="262" r:id="rId13"/>
    <p:sldId id="271" r:id="rId14"/>
    <p:sldId id="261" r:id="rId15"/>
    <p:sldId id="263" r:id="rId16"/>
    <p:sldId id="275" r:id="rId17"/>
    <p:sldId id="259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1FBD-11EB-449C-B0C0-19206A555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E3E3F-CA3E-491C-A35A-4E8D7359A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964B6-CF87-407F-AECE-A78C3931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A0CE1-8BF6-4DBD-B03B-9B987186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9C1A6-5D46-46FD-BE8A-03BD25BE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15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CAC9-44A9-4CC0-BA99-3DA44162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5CA72-BEEF-49C5-B17D-AB025D8F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E45-01B9-4F57-84A5-274354B0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F0C9-32EB-4E39-8379-F00DFE68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25AE-EBB2-4D04-92FF-BA4BBEC1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89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B9828-5955-477A-8D50-8CF7109E0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973D0-EADA-44F1-A7CB-E24BDDF54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3D475-9CD5-4035-A426-499939D4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415D9-7F6D-478D-9350-562D61EF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F456B-AE71-42CF-83B0-D2438626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90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83D4-67F1-4151-A410-D0C28366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AC1D-23F8-4AA0-8F2D-5E05CC63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D9FD2-A743-46F3-8D11-A4DB039B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6E0CE-E314-4E1F-8691-6C6C9569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E7ECC-18D5-4D62-AD51-ABB33E90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742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E2CE-F123-477A-8D56-0417B6A5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EBB07-E4D7-498A-AA09-E8E1003F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06DE-A74A-4DF1-9055-D6B28221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9E763-1D9F-4547-94F7-36F2ABB2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D8A01-B78F-48F8-A0C5-1E574C44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45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75C4-356D-4EBC-BA21-DD0D0EC6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44B34-B30D-4178-BA55-1B32A7ED4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2C98F-0D5C-46F3-9458-4502A07E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86A01-4B36-4D5B-9A89-1B7E3EEC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5ADA4-6BA1-4902-824B-E732ADAA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371E6-3CA7-498A-904A-44E1B70D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105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BA83-C5A1-4C8D-B19C-B6B7E5F4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BA389-B88E-4BC7-99CD-D8D2A957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42ABE-D8C8-4EAB-96C2-E04898684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0429E-273E-4FFF-9460-323116506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A4346-0C2A-4348-9E1C-6906AF81F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069AF-D98C-45D0-A978-A3ED52BC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DA511-4E01-4E5B-87E3-673CC36D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CF2DA-943F-497C-91EF-83EDC45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81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E7C9-8E96-4676-8D68-F74B506E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6F40A-6AFF-4B6D-9558-ED045897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850B5-8D2C-4E3C-B991-2FFBF8BA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1F8A5-3FDA-4007-9073-D908D9EC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18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00CBB-18EF-4DFF-BC64-555DE568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CF3B1-D5B1-496C-9E51-77F34B5D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057E7-0246-44A6-AF44-D31607A7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62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E912-9898-4743-AEB9-6D469F3B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F6D7F-1536-4503-B20A-1772D414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01E7E-B3C8-401B-8330-571E5230D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E5A00-6C3D-4BB4-8FD3-2750F2C0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10A54-AC09-4904-BA1C-782CE524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FA0DF-EB85-4344-9F29-37F25BC0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31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2DB9-B040-46F2-940A-29983078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1B157-A2F8-4274-A8A3-05EB9FD2E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94042-741B-4407-AD1A-278984273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B472C-3770-44D1-ADCE-3052485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01441-4562-4C9E-AC83-5102C68E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FC992-3F24-4357-AE5D-6F32F510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12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3BD0E2-75DF-4744-BDB5-2AD9C8D9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E457C-4905-45B8-AE40-B215F8CE0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9AB9F-522C-481B-B272-DC26E6B5C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60C5-2953-4B1F-B069-8E953F10E4D3}" type="datetimeFigureOut">
              <a:rPr lang="en-CA" smtClean="0"/>
              <a:t>2021-11-20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A908E-F5A2-4E3B-9A3E-C0BC97FA8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6878C-F005-4BFC-A4CE-0A0F88652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2FBF-5FCA-461A-B90D-5954834A4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09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7lsIDt63Q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wjMtqND79Q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2D2B-68B2-400A-99BB-7C4A69BE0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92100"/>
            <a:ext cx="9144000" cy="2387600"/>
          </a:xfrm>
        </p:spPr>
        <p:txBody>
          <a:bodyPr/>
          <a:lstStyle/>
          <a:p>
            <a:r>
              <a:rPr lang="en-CA" dirty="0"/>
              <a:t>Celebs, pseudo-celebs and ‘wellness fads’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0C6D0-4516-44F5-9E2D-05CE08359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FFC0CEA-6AA1-4D3C-AEB4-ED51393B5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51" y="1078446"/>
            <a:ext cx="4681439" cy="5779554"/>
          </a:xfrm>
          <a:prstGeom prst="rect">
            <a:avLst/>
          </a:prstGeom>
        </p:spPr>
      </p:pic>
      <p:pic>
        <p:nvPicPr>
          <p:cNvPr id="7" name="Picture 6" descr="A person holding a bag of food&#10;&#10;Description automatically generated with medium confidence">
            <a:extLst>
              <a:ext uri="{FF2B5EF4-FFF2-40B4-BE49-F238E27FC236}">
                <a16:creationId xmlns:a16="http://schemas.microsoft.com/office/drawing/2014/main" id="{B2C2006D-DA17-43C2-AAD9-53623F8F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1" y="2216143"/>
            <a:ext cx="3921551" cy="52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4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4E95-C9CE-4BCE-96ED-53BB1E63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Caulfield cont’d: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8569-8908-4423-A26A-F0FDB21F4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Celebrity culture encourages uncritical, magical thinking.</a:t>
            </a:r>
          </a:p>
          <a:p>
            <a:endParaRPr lang="en-CA" dirty="0"/>
          </a:p>
        </p:txBody>
      </p:sp>
      <p:pic>
        <p:nvPicPr>
          <p:cNvPr id="4" name="Content Placeholder 4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id="{EEC0A864-9C8A-4E68-97A3-1CFEF8097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70" y="2506662"/>
            <a:ext cx="30056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6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D398-0B95-4434-9CEE-8DD91113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FA8C6D4-59AA-4997-B8A0-E34CD832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41" y="34532"/>
            <a:ext cx="4409999" cy="68627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12B11-CE19-4402-AA60-909D35690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777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D092-AE50-48C2-B3B6-BDC6CE73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Graphical user interface, text, whiteboard&#10;&#10;Description automatically generated">
            <a:extLst>
              <a:ext uri="{FF2B5EF4-FFF2-40B4-BE49-F238E27FC236}">
                <a16:creationId xmlns:a16="http://schemas.microsoft.com/office/drawing/2014/main" id="{A797DABE-DDCF-4F03-B2CA-EAA2CAA74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26" y="261430"/>
            <a:ext cx="12841752" cy="6016821"/>
          </a:xfrm>
        </p:spPr>
      </p:pic>
    </p:spTree>
    <p:extLst>
      <p:ext uri="{BB962C8B-B14F-4D97-AF65-F5344CB8AC3E}">
        <p14:creationId xmlns:p14="http://schemas.microsoft.com/office/powerpoint/2010/main" val="420034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34A4-E24B-42D3-B3B2-A13BB9EA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07A6989-DA10-435E-BC39-47EB6EA4B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8" y="231129"/>
            <a:ext cx="8742408" cy="6626871"/>
          </a:xfrm>
        </p:spPr>
      </p:pic>
    </p:spTree>
    <p:extLst>
      <p:ext uri="{BB962C8B-B14F-4D97-AF65-F5344CB8AC3E}">
        <p14:creationId xmlns:p14="http://schemas.microsoft.com/office/powerpoint/2010/main" val="7878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9561-8F94-4EB7-A7A1-5EC953A0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Other ‘wellness’ nonsense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50ECE50-CAE4-4D53-A4A5-294240BB0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1" y="1407228"/>
            <a:ext cx="7975076" cy="5532555"/>
          </a:xfrm>
        </p:spPr>
      </p:pic>
    </p:spTree>
    <p:extLst>
      <p:ext uri="{BB962C8B-B14F-4D97-AF65-F5344CB8AC3E}">
        <p14:creationId xmlns:p14="http://schemas.microsoft.com/office/powerpoint/2010/main" val="426532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476D-6053-479C-83F6-5C0D389E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Why do we believe </a:t>
            </a:r>
            <a:r>
              <a:rPr lang="en-CA" b="1" dirty="0">
                <a:solidFill>
                  <a:srgbClr val="7030A0"/>
                </a:solidFill>
              </a:rPr>
              <a:t>nonsense</a:t>
            </a:r>
            <a:r>
              <a:rPr lang="en-CA" b="1" dirty="0"/>
              <a:t> from celebs and pseudo-celebs?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56052-1410-4ABE-A7BE-675AC75AB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B0F0"/>
                </a:solidFill>
              </a:rPr>
              <a:t>Halo effect</a:t>
            </a:r>
            <a:r>
              <a:rPr lang="en-CA" dirty="0"/>
              <a:t>: our positive impressions of someone – usually based on their looks and demeanour – cause us to be more likely to attribute positive things to them (and to believe them). The better looking, the more gullible we can become.</a:t>
            </a:r>
          </a:p>
          <a:p>
            <a:endParaRPr lang="en-CA" dirty="0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9EE7655-DE76-47C4-A958-66EB68945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34" y="3187567"/>
            <a:ext cx="5254793" cy="3670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1492A3-A287-4297-8253-39C72D605CC8}"/>
              </a:ext>
            </a:extLst>
          </p:cNvPr>
          <p:cNvSpPr txBox="1"/>
          <p:nvPr/>
        </p:nvSpPr>
        <p:spPr>
          <a:xfrm>
            <a:off x="10788326" y="6523348"/>
            <a:ext cx="140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Decision Lab</a:t>
            </a:r>
          </a:p>
        </p:txBody>
      </p:sp>
    </p:spTree>
    <p:extLst>
      <p:ext uri="{BB962C8B-B14F-4D97-AF65-F5344CB8AC3E}">
        <p14:creationId xmlns:p14="http://schemas.microsoft.com/office/powerpoint/2010/main" val="423534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3F45-274B-4618-8CC7-6BF376AA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56" y="329471"/>
            <a:ext cx="10992439" cy="1325563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00B0F0"/>
                </a:solidFill>
              </a:rPr>
              <a:t>Authority bias</a:t>
            </a:r>
            <a:r>
              <a:rPr lang="en-CA" sz="3200" b="1" dirty="0"/>
              <a:t>: this is our tendency to respect and follow someone who is seen as a leader or expert.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D247B-9C64-44D6-9155-2E869D316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947"/>
            <a:ext cx="10515600" cy="4367016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DDFF2F6-6E49-46C1-ADBC-FFF80E644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76" y="1809947"/>
            <a:ext cx="2920665" cy="3551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1AFBD6-4280-4943-9CFE-C30C57B60A61}"/>
              </a:ext>
            </a:extLst>
          </p:cNvPr>
          <p:cNvSpPr txBox="1"/>
          <p:nvPr/>
        </p:nvSpPr>
        <p:spPr>
          <a:xfrm>
            <a:off x="5542961" y="1873416"/>
            <a:ext cx="4977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Dr. Oz: </a:t>
            </a:r>
            <a:r>
              <a:rPr lang="en-CA" sz="2400" b="1" dirty="0"/>
              <a:t>Cardio-thoracic surgeon</a:t>
            </a:r>
            <a:r>
              <a:rPr lang="en-CA" sz="2400" dirty="0"/>
              <a:t>.</a:t>
            </a:r>
          </a:p>
          <a:p>
            <a:endParaRPr lang="en-CA" sz="2400" dirty="0"/>
          </a:p>
          <a:p>
            <a:r>
              <a:rPr lang="en-CA" sz="2400" dirty="0"/>
              <a:t>In 2014, a study published in the British Medical Journal found that for “recommendations in </a:t>
            </a:r>
            <a:r>
              <a:rPr lang="en-CA" sz="2400" i="1" dirty="0"/>
              <a:t>The Dr Oz Show</a:t>
            </a:r>
            <a:r>
              <a:rPr lang="en-CA" sz="2400" dirty="0"/>
              <a:t>, evidence supported 46%, contradicted 15%, and was not found for 39%.”</a:t>
            </a:r>
          </a:p>
        </p:txBody>
      </p:sp>
    </p:spTree>
    <p:extLst>
      <p:ext uri="{BB962C8B-B14F-4D97-AF65-F5344CB8AC3E}">
        <p14:creationId xmlns:p14="http://schemas.microsoft.com/office/powerpoint/2010/main" val="100562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C606-2E69-4BE2-9587-E9BAFE1D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Online Media 3" title="Distinguished Speaker Timothy Caulfield Abridged Talk">
            <a:hlinkClick r:id="" action="ppaction://media"/>
            <a:extLst>
              <a:ext uri="{FF2B5EF4-FFF2-40B4-BE49-F238E27FC236}">
                <a16:creationId xmlns:a16="http://schemas.microsoft.com/office/drawing/2014/main" id="{05AAE0FA-9588-4490-B3EF-6DABE0AC11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4794" y="365125"/>
            <a:ext cx="10648520" cy="60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8720-07A3-4FA5-BF9B-EC726F5F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C0393E5-42C6-4C81-A465-6AC2658ED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4" y="243664"/>
            <a:ext cx="5571241" cy="6499781"/>
          </a:xfrm>
        </p:spPr>
      </p:pic>
    </p:spTree>
    <p:extLst>
      <p:ext uri="{BB962C8B-B14F-4D97-AF65-F5344CB8AC3E}">
        <p14:creationId xmlns:p14="http://schemas.microsoft.com/office/powerpoint/2010/main" val="79287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42C2-F52D-41AC-98A2-32D76130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Online Media 3" title="Celebrity diet tricks: The hype and the reality">
            <a:hlinkClick r:id="" action="ppaction://media"/>
            <a:extLst>
              <a:ext uri="{FF2B5EF4-FFF2-40B4-BE49-F238E27FC236}">
                <a16:creationId xmlns:a16="http://schemas.microsoft.com/office/drawing/2014/main" id="{80544912-8977-40AC-8118-89CF8DF85F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9297" y="605672"/>
            <a:ext cx="9993405" cy="56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6C72-1B0E-416F-B96A-9D793289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Celebrity diets: the WORST</a:t>
            </a:r>
          </a:p>
        </p:txBody>
      </p:sp>
      <p:pic>
        <p:nvPicPr>
          <p:cNvPr id="5" name="Content Placeholder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BD3F9EF-F05E-4C3B-BFCF-68E23B768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38" y="1327915"/>
            <a:ext cx="4342554" cy="5164960"/>
          </a:xfrm>
        </p:spPr>
      </p:pic>
    </p:spTree>
    <p:extLst>
      <p:ext uri="{BB962C8B-B14F-4D97-AF65-F5344CB8AC3E}">
        <p14:creationId xmlns:p14="http://schemas.microsoft.com/office/powerpoint/2010/main" val="131286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7CC5-18CE-48FD-BA1D-1B6BEDE4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One of the first diets backed by a medical doctor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FF5D359-347A-4EF5-9940-05716B1B5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01" y="1941922"/>
            <a:ext cx="8499885" cy="4715808"/>
          </a:xfrm>
        </p:spPr>
      </p:pic>
    </p:spTree>
    <p:extLst>
      <p:ext uri="{BB962C8B-B14F-4D97-AF65-F5344CB8AC3E}">
        <p14:creationId xmlns:p14="http://schemas.microsoft.com/office/powerpoint/2010/main" val="243512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23A8-78AD-4560-87C9-51196BA5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B2705C7-F8C0-402E-8D6B-747489BE8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50" y="155495"/>
            <a:ext cx="9696653" cy="6547010"/>
          </a:xfrm>
        </p:spPr>
      </p:pic>
    </p:spTree>
    <p:extLst>
      <p:ext uri="{BB962C8B-B14F-4D97-AF65-F5344CB8AC3E}">
        <p14:creationId xmlns:p14="http://schemas.microsoft.com/office/powerpoint/2010/main" val="166099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F7AC-23F9-4780-84BD-64835CA8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newspaper with a person on it&#10;&#10;Description automatically generated with medium confidence">
            <a:extLst>
              <a:ext uri="{FF2B5EF4-FFF2-40B4-BE49-F238E27FC236}">
                <a16:creationId xmlns:a16="http://schemas.microsoft.com/office/drawing/2014/main" id="{17345DA9-3334-4FF8-ACAE-7673B219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84" y="261314"/>
            <a:ext cx="8455514" cy="6422290"/>
          </a:xfrm>
        </p:spPr>
      </p:pic>
    </p:spTree>
    <p:extLst>
      <p:ext uri="{BB962C8B-B14F-4D97-AF65-F5344CB8AC3E}">
        <p14:creationId xmlns:p14="http://schemas.microsoft.com/office/powerpoint/2010/main" val="133805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4B9B-61E4-43C7-8688-75DFE1AD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091"/>
          </a:xfrm>
        </p:spPr>
        <p:txBody>
          <a:bodyPr/>
          <a:lstStyle/>
          <a:p>
            <a:r>
              <a:rPr lang="en-CA" b="1" dirty="0"/>
              <a:t>Caulfield: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15E1-9BAC-4152-A702-70F136A8C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765"/>
            <a:ext cx="10515600" cy="4923198"/>
          </a:xfrm>
        </p:spPr>
        <p:txBody>
          <a:bodyPr>
            <a:normAutofit/>
          </a:bodyPr>
          <a:lstStyle/>
          <a:p>
            <a:r>
              <a:rPr lang="en-CA" dirty="0"/>
              <a:t>Weight loss and diet gimmicks never work and are rarely supported by actual science.</a:t>
            </a:r>
          </a:p>
          <a:p>
            <a:r>
              <a:rPr lang="en-CA" dirty="0"/>
              <a:t>All novel, apparently simple solutions to vague health problems are likely bogus.</a:t>
            </a:r>
          </a:p>
          <a:p>
            <a:r>
              <a:rPr lang="en-CA" dirty="0"/>
              <a:t>You don't need to detox, cleanse, juice, hyper-hydrate, supplement, etc.</a:t>
            </a:r>
          </a:p>
          <a:p>
            <a:endParaRPr lang="en-CA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D685818-5BFD-4A13-BBF1-29F3564FA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07" y="3478779"/>
            <a:ext cx="4242001" cy="33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F4DE-CAFE-4A3A-AA54-B6DEA898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Caulfield cont’d: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57DB5-97BB-4273-890A-FB200745F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Very little reliable science can be seen to support many of the claims that flow from the beauty and anti-aging industry.</a:t>
            </a:r>
          </a:p>
          <a:p>
            <a:r>
              <a:rPr lang="en-CA" dirty="0"/>
              <a:t>Celebrity culture encourages a range of unhealthy behaviour (like smoking and suntanning).</a:t>
            </a:r>
          </a:p>
          <a:p>
            <a:r>
              <a:rPr lang="en-CA" dirty="0"/>
              <a:t>Celebrity culture helps us to set unrealistic beauty norms and makes us feel bad about ourselves and our looks.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84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98D5-BCFF-420D-863E-F31A83EF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11252" cy="5149555"/>
          </a:xfrm>
        </p:spPr>
        <p:txBody>
          <a:bodyPr/>
          <a:lstStyle/>
          <a:p>
            <a:r>
              <a:rPr lang="en-CA" b="1" dirty="0"/>
              <a:t>Message: </a:t>
            </a:r>
            <a:r>
              <a:rPr lang="en-CA" dirty="0"/>
              <a:t>you’re perfect as you are (with filters)</a:t>
            </a:r>
          </a:p>
        </p:txBody>
      </p:sp>
      <p:pic>
        <p:nvPicPr>
          <p:cNvPr id="5" name="Content Placeholder 4" descr="A person with long blonde hair&#10;&#10;Description automatically generated with low confidence">
            <a:extLst>
              <a:ext uri="{FF2B5EF4-FFF2-40B4-BE49-F238E27FC236}">
                <a16:creationId xmlns:a16="http://schemas.microsoft.com/office/drawing/2014/main" id="{BF613F1C-3526-49F8-B8B7-A857A7C1D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6" y="251009"/>
            <a:ext cx="5561815" cy="6527089"/>
          </a:xfrm>
        </p:spPr>
      </p:pic>
    </p:spTree>
    <p:extLst>
      <p:ext uri="{BB962C8B-B14F-4D97-AF65-F5344CB8AC3E}">
        <p14:creationId xmlns:p14="http://schemas.microsoft.com/office/powerpoint/2010/main" val="66929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278</Words>
  <Application>Microsoft Office PowerPoint</Application>
  <PresentationFormat>Widescreen</PresentationFormat>
  <Paragraphs>22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Celebs, pseudo-celebs and ‘wellness fads’</vt:lpstr>
      <vt:lpstr>PowerPoint Presentation</vt:lpstr>
      <vt:lpstr>Celebrity diets: the WORST</vt:lpstr>
      <vt:lpstr>One of the first diets backed by a medical doctor</vt:lpstr>
      <vt:lpstr>PowerPoint Presentation</vt:lpstr>
      <vt:lpstr>PowerPoint Presentation</vt:lpstr>
      <vt:lpstr>Caulfield: </vt:lpstr>
      <vt:lpstr>Caulfield cont’d:</vt:lpstr>
      <vt:lpstr>Message: you’re perfect as you are (with filters)</vt:lpstr>
      <vt:lpstr>Caulfield cont’d:</vt:lpstr>
      <vt:lpstr>PowerPoint Presentation</vt:lpstr>
      <vt:lpstr>PowerPoint Presentation</vt:lpstr>
      <vt:lpstr>PowerPoint Presentation</vt:lpstr>
      <vt:lpstr>Other ‘wellness’ nonsense</vt:lpstr>
      <vt:lpstr>Why do we believe nonsense from celebs and pseudo-celebs?</vt:lpstr>
      <vt:lpstr>Authority bias: this is our tendency to respect and follow someone who is seen as a leader or expert.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Celebs, pseudo-celebs and ‘wellness fads’</dc:title>
  <dc:creator>Laura Huey</dc:creator>
  <cp:lastModifiedBy>Laura Huey</cp:lastModifiedBy>
  <cp:revision>16</cp:revision>
  <dcterms:created xsi:type="dcterms:W3CDTF">2021-11-20T17:37:08Z</dcterms:created>
  <dcterms:modified xsi:type="dcterms:W3CDTF">2021-11-20T18:40:22Z</dcterms:modified>
</cp:coreProperties>
</file>