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8" r:id="rId4"/>
    <p:sldId id="277" r:id="rId5"/>
    <p:sldId id="259" r:id="rId6"/>
    <p:sldId id="264" r:id="rId7"/>
    <p:sldId id="268" r:id="rId8"/>
    <p:sldId id="269" r:id="rId9"/>
    <p:sldId id="270" r:id="rId10"/>
    <p:sldId id="271" r:id="rId11"/>
    <p:sldId id="272" r:id="rId12"/>
    <p:sldId id="273" r:id="rId13"/>
    <p:sldId id="274" r:id="rId14"/>
    <p:sldId id="275" r:id="rId15"/>
    <p:sldId id="279" r:id="rId16"/>
    <p:sldId id="260" r:id="rId17"/>
    <p:sldId id="265" r:id="rId18"/>
    <p:sldId id="266" r:id="rId19"/>
    <p:sldId id="267" r:id="rId20"/>
    <p:sldId id="278"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5EF1-0E89-4D21-A32E-BA39EC70B5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F369636-088A-4869-B3D5-E8278D034A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380A6E2-53AC-4CB4-A5D8-FC098B931D3A}"/>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5" name="Footer Placeholder 4">
            <a:extLst>
              <a:ext uri="{FF2B5EF4-FFF2-40B4-BE49-F238E27FC236}">
                <a16:creationId xmlns:a16="http://schemas.microsoft.com/office/drawing/2014/main" id="{93E6226F-86DA-4D0E-A8DB-80BD092C9A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48BF398-A154-4E79-81D2-50EE3252B3FC}"/>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43430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458F-3B69-4673-85FC-79E95903FA3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CF44ECC-0862-4B9F-BA98-5605DB185D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9D31A3F-F3EA-4E7A-AF9C-A01E6DDC28AB}"/>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5" name="Footer Placeholder 4">
            <a:extLst>
              <a:ext uri="{FF2B5EF4-FFF2-40B4-BE49-F238E27FC236}">
                <a16:creationId xmlns:a16="http://schemas.microsoft.com/office/drawing/2014/main" id="{2453F89F-6F14-4DAD-B18D-FA945B69839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4AFE15E-6BF3-4E1E-9F15-27A461B76D3F}"/>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176190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CA9F8A-8D79-4157-90C5-B6801C1180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6F78077-8BBC-46AF-80FE-0D55E802CB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A64FAB1-905D-45FE-9286-8F8C911094A1}"/>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5" name="Footer Placeholder 4">
            <a:extLst>
              <a:ext uri="{FF2B5EF4-FFF2-40B4-BE49-F238E27FC236}">
                <a16:creationId xmlns:a16="http://schemas.microsoft.com/office/drawing/2014/main" id="{E610BE8C-6F64-4F5C-927A-E18302F4110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2627A4F-E454-45A9-AA37-E34DECBB823A}"/>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29808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FD03-01C7-4E84-B558-BDCFE731E7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606233E-4BDA-4409-9DC7-FD130ACDE2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FC7A6D-E46D-43CE-8BD9-10EA3C4312D0}"/>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5" name="Footer Placeholder 4">
            <a:extLst>
              <a:ext uri="{FF2B5EF4-FFF2-40B4-BE49-F238E27FC236}">
                <a16:creationId xmlns:a16="http://schemas.microsoft.com/office/drawing/2014/main" id="{223A0837-6E66-47D6-944F-69EC6C68D6D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1720B99-AE76-4D5D-9FF4-A662216BC4FD}"/>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395779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50F4-591D-42F2-A848-E5CC9A1A91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E9633A0-659A-4472-AF55-2CF32AF78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6FFAF8-B80C-4CF2-9C37-630F2425B87D}"/>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5" name="Footer Placeholder 4">
            <a:extLst>
              <a:ext uri="{FF2B5EF4-FFF2-40B4-BE49-F238E27FC236}">
                <a16:creationId xmlns:a16="http://schemas.microsoft.com/office/drawing/2014/main" id="{22BFD07D-83FA-4124-BC54-D12047EDFB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B83E179-29E4-4CC8-867D-92961047BDC0}"/>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126849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C06E-60CA-411D-A52F-057B89142D7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8350FD7-DDB7-4D29-9352-D477BC92E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C96DDE9-AF9D-4E3F-94A9-AA9C7DB4F8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735E3FB-10B8-4C7C-A57F-35422D2647D6}"/>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6" name="Footer Placeholder 5">
            <a:extLst>
              <a:ext uri="{FF2B5EF4-FFF2-40B4-BE49-F238E27FC236}">
                <a16:creationId xmlns:a16="http://schemas.microsoft.com/office/drawing/2014/main" id="{1D5D7A7D-A902-42D7-913C-032BA0E730B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FC18B0E-40C2-4745-8C4B-AACD865609E5}"/>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181851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1E07-E416-4644-AC03-B771FBD018A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058D4C-9B06-43F2-BE5D-0110E6C36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EF01F8-EE87-486C-AA84-3A26C73DB2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B472306-B2A0-441B-A6CB-B46F09BB1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44D44-6F69-4D3F-8459-4063975747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56B5BD8-D61E-40D2-BDC8-A5BEA019B997}"/>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8" name="Footer Placeholder 7">
            <a:extLst>
              <a:ext uri="{FF2B5EF4-FFF2-40B4-BE49-F238E27FC236}">
                <a16:creationId xmlns:a16="http://schemas.microsoft.com/office/drawing/2014/main" id="{6917A3E3-FA40-431D-A401-1EF3FEC1D34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36ACD63-DAD5-46BF-A37C-75EC7580759B}"/>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300928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FA01-12DF-495B-B842-22D74AE2145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BFCD73E-3DC9-4A94-AA3D-B974A6CD017B}"/>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4" name="Footer Placeholder 3">
            <a:extLst>
              <a:ext uri="{FF2B5EF4-FFF2-40B4-BE49-F238E27FC236}">
                <a16:creationId xmlns:a16="http://schemas.microsoft.com/office/drawing/2014/main" id="{67D3317B-37CA-43EA-AA0B-6B864DBA6FD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79F2B47-BAB3-44E1-9D87-930861F0A52A}"/>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349150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1EEAB-1903-46C4-A46C-31249810E8E9}"/>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3" name="Footer Placeholder 2">
            <a:extLst>
              <a:ext uri="{FF2B5EF4-FFF2-40B4-BE49-F238E27FC236}">
                <a16:creationId xmlns:a16="http://schemas.microsoft.com/office/drawing/2014/main" id="{E1CC4DD8-080E-400E-84E8-9D608AAD2DB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611E5D5-9496-45ED-9EC2-44E58ADEFA8B}"/>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555358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F7A7-A045-43DB-89B7-8E8DB0FEC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FDF506F-A317-4764-A2B4-06328CDA9F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989A8F9-DE0A-45FC-BF12-4E20440A7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95B89-21FD-48DA-80DA-F268E9F84851}"/>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6" name="Footer Placeholder 5">
            <a:extLst>
              <a:ext uri="{FF2B5EF4-FFF2-40B4-BE49-F238E27FC236}">
                <a16:creationId xmlns:a16="http://schemas.microsoft.com/office/drawing/2014/main" id="{9F42A79B-4354-4F8E-9D50-06FD8AF3140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EFFD8BB-AD4A-4E7B-BD88-18471672FB83}"/>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235791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6AB2-45EF-4532-919E-C5B953615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7658B69-29F0-4F91-9CB3-11003FA3F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F948F8B-D3C1-4389-BE0C-9670A621B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EDFF1-7CB7-45E6-8DCC-EF75F70F1EEE}"/>
              </a:ext>
            </a:extLst>
          </p:cNvPr>
          <p:cNvSpPr>
            <a:spLocks noGrp="1"/>
          </p:cNvSpPr>
          <p:nvPr>
            <p:ph type="dt" sz="half" idx="10"/>
          </p:nvPr>
        </p:nvSpPr>
        <p:spPr/>
        <p:txBody>
          <a:bodyPr/>
          <a:lstStyle/>
          <a:p>
            <a:fld id="{EAF74562-BA7F-4E4F-AE25-E57191B1F46F}" type="datetimeFigureOut">
              <a:rPr lang="en-CA" smtClean="0"/>
              <a:t>2022-02-04</a:t>
            </a:fld>
            <a:endParaRPr lang="en-CA"/>
          </a:p>
        </p:txBody>
      </p:sp>
      <p:sp>
        <p:nvSpPr>
          <p:cNvPr id="6" name="Footer Placeholder 5">
            <a:extLst>
              <a:ext uri="{FF2B5EF4-FFF2-40B4-BE49-F238E27FC236}">
                <a16:creationId xmlns:a16="http://schemas.microsoft.com/office/drawing/2014/main" id="{AFFF712D-F332-4838-ABD7-A68F581FB75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B1C7B50-BDD0-409D-B342-A0DA1280515D}"/>
              </a:ext>
            </a:extLst>
          </p:cNvPr>
          <p:cNvSpPr>
            <a:spLocks noGrp="1"/>
          </p:cNvSpPr>
          <p:nvPr>
            <p:ph type="sldNum" sz="quarter" idx="12"/>
          </p:nvPr>
        </p:nvSpPr>
        <p:spPr/>
        <p:txBody>
          <a:bodyPr/>
          <a:lstStyle/>
          <a:p>
            <a:fld id="{56059FFE-6BC2-4367-9F20-954D57D980D4}" type="slidenum">
              <a:rPr lang="en-CA" smtClean="0"/>
              <a:t>‹#›</a:t>
            </a:fld>
            <a:endParaRPr lang="en-CA"/>
          </a:p>
        </p:txBody>
      </p:sp>
    </p:spTree>
    <p:extLst>
      <p:ext uri="{BB962C8B-B14F-4D97-AF65-F5344CB8AC3E}">
        <p14:creationId xmlns:p14="http://schemas.microsoft.com/office/powerpoint/2010/main" val="303326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5D724-C95B-4F80-B0F8-623956387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8B6DBA6-5452-41F2-8A19-281E3CDBAC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F68BAB-B9C7-47C6-87F4-ED903DD8B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74562-BA7F-4E4F-AE25-E57191B1F46F}" type="datetimeFigureOut">
              <a:rPr lang="en-CA" smtClean="0"/>
              <a:t>2022-02-04</a:t>
            </a:fld>
            <a:endParaRPr lang="en-CA"/>
          </a:p>
        </p:txBody>
      </p:sp>
      <p:sp>
        <p:nvSpPr>
          <p:cNvPr id="5" name="Footer Placeholder 4">
            <a:extLst>
              <a:ext uri="{FF2B5EF4-FFF2-40B4-BE49-F238E27FC236}">
                <a16:creationId xmlns:a16="http://schemas.microsoft.com/office/drawing/2014/main" id="{01B48252-AC9B-4D7A-BA88-A40259BB6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E368129-E0A8-4BBB-A520-DEBD06AF2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59FFE-6BC2-4367-9F20-954D57D980D4}" type="slidenum">
              <a:rPr lang="en-CA" smtClean="0"/>
              <a:t>‹#›</a:t>
            </a:fld>
            <a:endParaRPr lang="en-CA"/>
          </a:p>
        </p:txBody>
      </p:sp>
    </p:spTree>
    <p:extLst>
      <p:ext uri="{BB962C8B-B14F-4D97-AF65-F5344CB8AC3E}">
        <p14:creationId xmlns:p14="http://schemas.microsoft.com/office/powerpoint/2010/main" val="239225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xTo73QlLHN4?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5706-C7A8-430C-8BD4-E96D133C8CA6}"/>
              </a:ext>
            </a:extLst>
          </p:cNvPr>
          <p:cNvSpPr>
            <a:spLocks noGrp="1"/>
          </p:cNvSpPr>
          <p:nvPr>
            <p:ph type="ctrTitle"/>
          </p:nvPr>
        </p:nvSpPr>
        <p:spPr>
          <a:xfrm>
            <a:off x="1618268" y="-1366314"/>
            <a:ext cx="9144000" cy="2387600"/>
          </a:xfrm>
        </p:spPr>
        <p:txBody>
          <a:bodyPr/>
          <a:lstStyle/>
          <a:p>
            <a:r>
              <a:rPr lang="en-CA" dirty="0"/>
              <a:t>Expertise</a:t>
            </a:r>
          </a:p>
        </p:txBody>
      </p:sp>
      <p:sp>
        <p:nvSpPr>
          <p:cNvPr id="3" name="Subtitle 2">
            <a:extLst>
              <a:ext uri="{FF2B5EF4-FFF2-40B4-BE49-F238E27FC236}">
                <a16:creationId xmlns:a16="http://schemas.microsoft.com/office/drawing/2014/main" id="{1DB75BA8-2061-4532-9FB5-04DC1B53A25C}"/>
              </a:ext>
            </a:extLst>
          </p:cNvPr>
          <p:cNvSpPr>
            <a:spLocks noGrp="1"/>
          </p:cNvSpPr>
          <p:nvPr>
            <p:ph type="subTitle" idx="1"/>
          </p:nvPr>
        </p:nvSpPr>
        <p:spPr/>
        <p:txBody>
          <a:bodyPr/>
          <a:lstStyle/>
          <a:p>
            <a:endParaRPr lang="en-CA" dirty="0"/>
          </a:p>
        </p:txBody>
      </p:sp>
      <p:pic>
        <p:nvPicPr>
          <p:cNvPr id="5" name="Picture 4" descr="A picture containing text, book&#10;&#10;Description automatically generated">
            <a:extLst>
              <a:ext uri="{FF2B5EF4-FFF2-40B4-BE49-F238E27FC236}">
                <a16:creationId xmlns:a16="http://schemas.microsoft.com/office/drawing/2014/main" id="{20DCAAB3-C83C-48D2-B4E9-64F50C6AA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734" y="1262605"/>
            <a:ext cx="8994534" cy="5256029"/>
          </a:xfrm>
          <a:prstGeom prst="rect">
            <a:avLst/>
          </a:prstGeom>
        </p:spPr>
      </p:pic>
    </p:spTree>
    <p:extLst>
      <p:ext uri="{BB962C8B-B14F-4D97-AF65-F5344CB8AC3E}">
        <p14:creationId xmlns:p14="http://schemas.microsoft.com/office/powerpoint/2010/main" val="309314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1A9D-2543-4A26-B7E1-4FE25E46F731}"/>
              </a:ext>
            </a:extLst>
          </p:cNvPr>
          <p:cNvSpPr>
            <a:spLocks noGrp="1"/>
          </p:cNvSpPr>
          <p:nvPr>
            <p:ph type="title"/>
          </p:nvPr>
        </p:nvSpPr>
        <p:spPr>
          <a:xfrm>
            <a:off x="838200" y="365126"/>
            <a:ext cx="10515600" cy="1011188"/>
          </a:xfrm>
        </p:spPr>
        <p:txBody>
          <a:bodyPr/>
          <a:lstStyle/>
          <a:p>
            <a:pPr algn="ctr"/>
            <a:r>
              <a:rPr lang="en-CA" b="1" dirty="0"/>
              <a:t>One of my Favourite Examples: </a:t>
            </a:r>
          </a:p>
        </p:txBody>
      </p:sp>
      <p:pic>
        <p:nvPicPr>
          <p:cNvPr id="5" name="Content Placeholder 4" descr="Graphical user interface, text, application&#10;&#10;Description automatically generated">
            <a:extLst>
              <a:ext uri="{FF2B5EF4-FFF2-40B4-BE49-F238E27FC236}">
                <a16:creationId xmlns:a16="http://schemas.microsoft.com/office/drawing/2014/main" id="{FBFA5A94-1835-4CEF-9ADB-F8C643721A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8231" y="1703077"/>
            <a:ext cx="5620451" cy="4612882"/>
          </a:xfrm>
        </p:spPr>
      </p:pic>
    </p:spTree>
    <p:extLst>
      <p:ext uri="{BB962C8B-B14F-4D97-AF65-F5344CB8AC3E}">
        <p14:creationId xmlns:p14="http://schemas.microsoft.com/office/powerpoint/2010/main" val="11574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0654-C815-43C3-9B15-A5AAF2691C59}"/>
              </a:ext>
            </a:extLst>
          </p:cNvPr>
          <p:cNvSpPr>
            <a:spLocks noGrp="1"/>
          </p:cNvSpPr>
          <p:nvPr>
            <p:ph type="title"/>
          </p:nvPr>
        </p:nvSpPr>
        <p:spPr/>
        <p:txBody>
          <a:bodyPr/>
          <a:lstStyle/>
          <a:p>
            <a:endParaRPr lang="en-CA" dirty="0"/>
          </a:p>
        </p:txBody>
      </p:sp>
      <p:pic>
        <p:nvPicPr>
          <p:cNvPr id="5" name="Content Placeholder 4" descr="Text&#10;&#10;Description automatically generated">
            <a:extLst>
              <a:ext uri="{FF2B5EF4-FFF2-40B4-BE49-F238E27FC236}">
                <a16:creationId xmlns:a16="http://schemas.microsoft.com/office/drawing/2014/main" id="{11135206-6B5C-4504-9031-CE6AF1943C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5562" y="0"/>
            <a:ext cx="4242062" cy="7472418"/>
          </a:xfrm>
        </p:spPr>
      </p:pic>
    </p:spTree>
    <p:extLst>
      <p:ext uri="{BB962C8B-B14F-4D97-AF65-F5344CB8AC3E}">
        <p14:creationId xmlns:p14="http://schemas.microsoft.com/office/powerpoint/2010/main" val="214620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36BC-AFA5-4843-9CD0-1D52D13506AA}"/>
              </a:ext>
            </a:extLst>
          </p:cNvPr>
          <p:cNvSpPr>
            <a:spLocks noGrp="1"/>
          </p:cNvSpPr>
          <p:nvPr>
            <p:ph type="title"/>
          </p:nvPr>
        </p:nvSpPr>
        <p:spPr/>
        <p:txBody>
          <a:bodyPr/>
          <a:lstStyle/>
          <a:p>
            <a:endParaRPr lang="en-CA"/>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424D8B8B-FA03-40BB-A931-EE0EAA1359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761" y="-29879"/>
            <a:ext cx="5835192" cy="7136216"/>
          </a:xfrm>
        </p:spPr>
      </p:pic>
    </p:spTree>
    <p:extLst>
      <p:ext uri="{BB962C8B-B14F-4D97-AF65-F5344CB8AC3E}">
        <p14:creationId xmlns:p14="http://schemas.microsoft.com/office/powerpoint/2010/main" val="418883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ADF5-4B97-4F13-A926-42F6203D57DE}"/>
              </a:ext>
            </a:extLst>
          </p:cNvPr>
          <p:cNvSpPr>
            <a:spLocks noGrp="1"/>
          </p:cNvSpPr>
          <p:nvPr>
            <p:ph type="title"/>
          </p:nvPr>
        </p:nvSpPr>
        <p:spPr/>
        <p:txBody>
          <a:bodyPr>
            <a:normAutofit/>
          </a:bodyPr>
          <a:lstStyle/>
          <a:p>
            <a:r>
              <a:rPr lang="en-CA" sz="3200" dirty="0">
                <a:solidFill>
                  <a:srgbClr val="FF0000"/>
                </a:solidFill>
              </a:rPr>
              <a:t>Connecticut EMS Advisory Board (Training &amp; Education Committee): </a:t>
            </a:r>
          </a:p>
        </p:txBody>
      </p:sp>
      <p:pic>
        <p:nvPicPr>
          <p:cNvPr id="5" name="Content Placeholder 4" descr="Graphical user interface, text&#10;&#10;Description automatically generated">
            <a:extLst>
              <a:ext uri="{FF2B5EF4-FFF2-40B4-BE49-F238E27FC236}">
                <a16:creationId xmlns:a16="http://schemas.microsoft.com/office/drawing/2014/main" id="{DCC9BA37-E22B-4BAB-B6AC-183A357A47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128" y="1973493"/>
            <a:ext cx="10515600" cy="2418065"/>
          </a:xfrm>
        </p:spPr>
      </p:pic>
    </p:spTree>
    <p:extLst>
      <p:ext uri="{BB962C8B-B14F-4D97-AF65-F5344CB8AC3E}">
        <p14:creationId xmlns:p14="http://schemas.microsoft.com/office/powerpoint/2010/main" val="375365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D6CC-7AA8-4ED3-8C8B-96AF91D7DBF6}"/>
              </a:ext>
            </a:extLst>
          </p:cNvPr>
          <p:cNvSpPr>
            <a:spLocks noGrp="1"/>
          </p:cNvSpPr>
          <p:nvPr>
            <p:ph type="title"/>
          </p:nvPr>
        </p:nvSpPr>
        <p:spPr/>
        <p:txBody>
          <a:bodyPr/>
          <a:lstStyle/>
          <a:p>
            <a:endParaRPr lang="en-CA"/>
          </a:p>
        </p:txBody>
      </p:sp>
      <p:pic>
        <p:nvPicPr>
          <p:cNvPr id="5" name="Content Placeholder 4" descr="Text, letter&#10;&#10;Description automatically generated">
            <a:extLst>
              <a:ext uri="{FF2B5EF4-FFF2-40B4-BE49-F238E27FC236}">
                <a16:creationId xmlns:a16="http://schemas.microsoft.com/office/drawing/2014/main" id="{077638EE-D7ED-4C92-A528-E75896FBBC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0079" y="-4101598"/>
            <a:ext cx="6759018" cy="14628214"/>
          </a:xfrm>
        </p:spPr>
      </p:pic>
    </p:spTree>
    <p:extLst>
      <p:ext uri="{BB962C8B-B14F-4D97-AF65-F5344CB8AC3E}">
        <p14:creationId xmlns:p14="http://schemas.microsoft.com/office/powerpoint/2010/main" val="183321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3459-1543-40C2-B089-F22D48DAB958}"/>
              </a:ext>
            </a:extLst>
          </p:cNvPr>
          <p:cNvSpPr>
            <a:spLocks noGrp="1"/>
          </p:cNvSpPr>
          <p:nvPr>
            <p:ph type="title"/>
          </p:nvPr>
        </p:nvSpPr>
        <p:spPr>
          <a:xfrm>
            <a:off x="838200" y="169683"/>
            <a:ext cx="10515600" cy="989814"/>
          </a:xfrm>
        </p:spPr>
        <p:txBody>
          <a:bodyPr>
            <a:normAutofit/>
          </a:bodyPr>
          <a:lstStyle/>
          <a:p>
            <a:r>
              <a:rPr lang="en-CA" sz="3600" dirty="0"/>
              <a:t>Another scholar from the University of Facebook</a:t>
            </a:r>
          </a:p>
        </p:txBody>
      </p:sp>
      <p:pic>
        <p:nvPicPr>
          <p:cNvPr id="4" name="XK9eJVx5tf2cfy9b">
            <a:hlinkClick r:id="" action="ppaction://media"/>
            <a:extLst>
              <a:ext uri="{FF2B5EF4-FFF2-40B4-BE49-F238E27FC236}">
                <a16:creationId xmlns:a16="http://schemas.microsoft.com/office/drawing/2014/main" id="{8A56A1FC-55B4-4F77-9BEF-8389C14AF38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81666" y="1256524"/>
            <a:ext cx="8340267" cy="4873305"/>
          </a:xfrm>
        </p:spPr>
      </p:pic>
    </p:spTree>
    <p:extLst>
      <p:ext uri="{BB962C8B-B14F-4D97-AF65-F5344CB8AC3E}">
        <p14:creationId xmlns:p14="http://schemas.microsoft.com/office/powerpoint/2010/main" val="341308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5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7CBD-E143-48D2-ACDB-C08EA7B7B7CE}"/>
              </a:ext>
            </a:extLst>
          </p:cNvPr>
          <p:cNvSpPr>
            <a:spLocks noGrp="1"/>
          </p:cNvSpPr>
          <p:nvPr>
            <p:ph type="title"/>
          </p:nvPr>
        </p:nvSpPr>
        <p:spPr/>
        <p:txBody>
          <a:bodyPr>
            <a:normAutofit/>
          </a:bodyPr>
          <a:lstStyle/>
          <a:p>
            <a:pPr algn="ctr"/>
            <a:r>
              <a:rPr lang="en-US" sz="3600" b="1" dirty="0">
                <a:effectLst/>
                <a:latin typeface="Arial" panose="020B0604020202020204" pitchFamily="34" charset="0"/>
                <a:ea typeface="Calibri" panose="020F0502020204030204" pitchFamily="34" charset="0"/>
                <a:cs typeface="Times New Roman" panose="02020603050405020304" pitchFamily="18" charset="0"/>
              </a:rPr>
              <a:t>When experts get it wrong - Pauling</a:t>
            </a:r>
            <a:endParaRPr lang="en-CA" sz="3600" b="1" dirty="0"/>
          </a:p>
        </p:txBody>
      </p:sp>
      <p:sp>
        <p:nvSpPr>
          <p:cNvPr id="3" name="Content Placeholder 2">
            <a:extLst>
              <a:ext uri="{FF2B5EF4-FFF2-40B4-BE49-F238E27FC236}">
                <a16:creationId xmlns:a16="http://schemas.microsoft.com/office/drawing/2014/main" id="{7A3267DD-E6A0-4F18-8DEF-66A440633B6E}"/>
              </a:ext>
            </a:extLst>
          </p:cNvPr>
          <p:cNvSpPr>
            <a:spLocks noGrp="1"/>
          </p:cNvSpPr>
          <p:nvPr>
            <p:ph idx="1"/>
          </p:nvPr>
        </p:nvSpPr>
        <p:spPr/>
        <p:txBody>
          <a:bodyPr/>
          <a:lstStyle/>
          <a:p>
            <a:r>
              <a:rPr lang="en-CA" dirty="0"/>
              <a:t>Linus Pauling </a:t>
            </a:r>
          </a:p>
          <a:p>
            <a:endParaRPr lang="en-CA" dirty="0"/>
          </a:p>
          <a:p>
            <a:endParaRPr lang="en-CA" dirty="0"/>
          </a:p>
          <a:p>
            <a:endParaRPr lang="en-CA" dirty="0"/>
          </a:p>
          <a:p>
            <a:r>
              <a:rPr lang="en-CA" dirty="0"/>
              <a:t>A Nobel Prize winning chemist for his work in molecular biology</a:t>
            </a:r>
          </a:p>
          <a:p>
            <a:r>
              <a:rPr lang="en-CA" dirty="0"/>
              <a:t>Also a Nobel Prize winner for his peace activism</a:t>
            </a:r>
          </a:p>
          <a:p>
            <a:r>
              <a:rPr lang="en-CA" dirty="0"/>
              <a:t>Considered one of the top 25 scientists of all time</a:t>
            </a:r>
          </a:p>
          <a:p>
            <a:r>
              <a:rPr lang="en-CA" b="1" dirty="0"/>
              <a:t>Spent the last 25 years of his life completely wrong </a:t>
            </a:r>
          </a:p>
        </p:txBody>
      </p:sp>
      <p:pic>
        <p:nvPicPr>
          <p:cNvPr id="5" name="Picture 4" descr="A person with his hand on his chin&#10;&#10;Description automatically generated with low confidence">
            <a:extLst>
              <a:ext uri="{FF2B5EF4-FFF2-40B4-BE49-F238E27FC236}">
                <a16:creationId xmlns:a16="http://schemas.microsoft.com/office/drawing/2014/main" id="{FE399731-3A90-4A9C-96BD-38370562C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402" y="1451727"/>
            <a:ext cx="1538670" cy="2312209"/>
          </a:xfrm>
          <a:prstGeom prst="rect">
            <a:avLst/>
          </a:prstGeom>
        </p:spPr>
      </p:pic>
    </p:spTree>
    <p:extLst>
      <p:ext uri="{BB962C8B-B14F-4D97-AF65-F5344CB8AC3E}">
        <p14:creationId xmlns:p14="http://schemas.microsoft.com/office/powerpoint/2010/main" val="22440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8FF6-DEC0-4DE5-92D3-7255AF13F2F7}"/>
              </a:ext>
            </a:extLst>
          </p:cNvPr>
          <p:cNvSpPr>
            <a:spLocks noGrp="1"/>
          </p:cNvSpPr>
          <p:nvPr>
            <p:ph type="title"/>
          </p:nvPr>
        </p:nvSpPr>
        <p:spPr/>
        <p:txBody>
          <a:bodyPr/>
          <a:lstStyle/>
          <a:p>
            <a:r>
              <a:rPr lang="en-CA" b="1" dirty="0"/>
              <a:t>Vitamin C</a:t>
            </a:r>
          </a:p>
        </p:txBody>
      </p:sp>
      <p:sp>
        <p:nvSpPr>
          <p:cNvPr id="3" name="Content Placeholder 2">
            <a:extLst>
              <a:ext uri="{FF2B5EF4-FFF2-40B4-BE49-F238E27FC236}">
                <a16:creationId xmlns:a16="http://schemas.microsoft.com/office/drawing/2014/main" id="{6F18C2BA-49BC-4F8E-8F7D-2B2D1AC6B8AD}"/>
              </a:ext>
            </a:extLst>
          </p:cNvPr>
          <p:cNvSpPr>
            <a:spLocks noGrp="1"/>
          </p:cNvSpPr>
          <p:nvPr>
            <p:ph idx="1"/>
          </p:nvPr>
        </p:nvSpPr>
        <p:spPr/>
        <p:txBody>
          <a:bodyPr/>
          <a:lstStyle/>
          <a:p>
            <a:r>
              <a:rPr lang="en-CA" dirty="0"/>
              <a:t>In his later years he was diagnosed with Bright’s Disease and became interested in the use of vitamins as preventative/curative </a:t>
            </a:r>
          </a:p>
          <a:p>
            <a:r>
              <a:rPr lang="en-CA" dirty="0"/>
              <a:t>He focused on Vitamin C and became influenced to adopt a ‘mega-dosing’ regimen, which he then publicly advocated.</a:t>
            </a:r>
          </a:p>
          <a:p>
            <a:r>
              <a:rPr lang="en-CA" dirty="0"/>
              <a:t>He event conducted studies purporting to show that vitamin C increased survival in terminal patients by as much as four times compared to untreated patients</a:t>
            </a:r>
          </a:p>
          <a:p>
            <a:r>
              <a:rPr lang="en-CA" dirty="0"/>
              <a:t> Small problem: a tonne of careful research – including research generated in Pauling’s lifetime – showed no such effects </a:t>
            </a:r>
            <a:r>
              <a:rPr lang="en-CA" b="1" dirty="0"/>
              <a:t>AND</a:t>
            </a:r>
            <a:r>
              <a:rPr lang="en-CA" dirty="0"/>
              <a:t> his research was demonstrated to have significant flaws. </a:t>
            </a:r>
          </a:p>
          <a:p>
            <a:endParaRPr lang="en-CA" dirty="0"/>
          </a:p>
        </p:txBody>
      </p:sp>
      <p:pic>
        <p:nvPicPr>
          <p:cNvPr id="5" name="Picture 4" descr="A picture containing orange, beverage, honey&#10;&#10;Description automatically generated">
            <a:extLst>
              <a:ext uri="{FF2B5EF4-FFF2-40B4-BE49-F238E27FC236}">
                <a16:creationId xmlns:a16="http://schemas.microsoft.com/office/drawing/2014/main" id="{FA632E04-E5AF-43DA-A460-74514B4F3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169" y="141782"/>
            <a:ext cx="2789971" cy="1567206"/>
          </a:xfrm>
          <a:prstGeom prst="rect">
            <a:avLst/>
          </a:prstGeom>
        </p:spPr>
      </p:pic>
    </p:spTree>
    <p:extLst>
      <p:ext uri="{BB962C8B-B14F-4D97-AF65-F5344CB8AC3E}">
        <p14:creationId xmlns:p14="http://schemas.microsoft.com/office/powerpoint/2010/main" val="86077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89C7-BF5B-4B4D-88D5-055175162BF8}"/>
              </a:ext>
            </a:extLst>
          </p:cNvPr>
          <p:cNvSpPr>
            <a:spLocks noGrp="1"/>
          </p:cNvSpPr>
          <p:nvPr>
            <p:ph type="title"/>
          </p:nvPr>
        </p:nvSpPr>
        <p:spPr/>
        <p:txBody>
          <a:bodyPr/>
          <a:lstStyle/>
          <a:p>
            <a:pPr algn="ctr"/>
            <a:r>
              <a:rPr lang="en-CA" b="1" dirty="0"/>
              <a:t>When faced with evidence he was wrong, what did Pauling do? </a:t>
            </a:r>
          </a:p>
        </p:txBody>
      </p:sp>
      <p:sp>
        <p:nvSpPr>
          <p:cNvPr id="3" name="Content Placeholder 2">
            <a:extLst>
              <a:ext uri="{FF2B5EF4-FFF2-40B4-BE49-F238E27FC236}">
                <a16:creationId xmlns:a16="http://schemas.microsoft.com/office/drawing/2014/main" id="{C108CC87-E71C-4626-8A01-360D91C032EB}"/>
              </a:ext>
            </a:extLst>
          </p:cNvPr>
          <p:cNvSpPr>
            <a:spLocks noGrp="1"/>
          </p:cNvSpPr>
          <p:nvPr>
            <p:ph idx="1"/>
          </p:nvPr>
        </p:nvSpPr>
        <p:spPr/>
        <p:txBody>
          <a:bodyPr>
            <a:normAutofit/>
          </a:bodyPr>
          <a:lstStyle/>
          <a:p>
            <a:r>
              <a:rPr lang="en-CA" dirty="0"/>
              <a:t>He REFUSED to admit he was wrong</a:t>
            </a:r>
          </a:p>
          <a:p>
            <a:r>
              <a:rPr lang="en-CA" dirty="0"/>
              <a:t>He doubled down and accused other scientists of committing errors and/or fraud</a:t>
            </a:r>
          </a:p>
          <a:p>
            <a:r>
              <a:rPr lang="en-CA" dirty="0"/>
              <a:t>I call this ‘doubling down on a bad bet’, but psychologists call this the ‘</a:t>
            </a:r>
            <a:r>
              <a:rPr lang="en-CA" b="1" dirty="0">
                <a:solidFill>
                  <a:srgbClr val="FF0000"/>
                </a:solidFill>
              </a:rPr>
              <a:t>sunk cost</a:t>
            </a:r>
            <a:r>
              <a:rPr lang="en-CA" dirty="0"/>
              <a:t>’ fallacy. In management studies it’s known as ‘</a:t>
            </a:r>
            <a:r>
              <a:rPr lang="en-CA" b="1" dirty="0">
                <a:solidFill>
                  <a:srgbClr val="FF0000"/>
                </a:solidFill>
              </a:rPr>
              <a:t>escalation of commitment</a:t>
            </a:r>
            <a:r>
              <a:rPr lang="en-CA" dirty="0"/>
              <a:t>’. This occurs when someone has invested so much into a particular belief or course of action that instead of acknowledging the possibility of error, they maintain or increase their commitment. </a:t>
            </a:r>
          </a:p>
          <a:p>
            <a:r>
              <a:rPr lang="en-CA" dirty="0"/>
              <a:t>In Pauling’s case, being an ‘expert’ probably didn’t help his ego &amp; made it more likely he’d stick to his position.</a:t>
            </a:r>
          </a:p>
        </p:txBody>
      </p:sp>
    </p:spTree>
    <p:extLst>
      <p:ext uri="{BB962C8B-B14F-4D97-AF65-F5344CB8AC3E}">
        <p14:creationId xmlns:p14="http://schemas.microsoft.com/office/powerpoint/2010/main" val="406811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2B95-67B4-4DFE-9432-5ED647B3BF0D}"/>
              </a:ext>
            </a:extLst>
          </p:cNvPr>
          <p:cNvSpPr>
            <a:spLocks noGrp="1"/>
          </p:cNvSpPr>
          <p:nvPr>
            <p:ph type="title"/>
          </p:nvPr>
        </p:nvSpPr>
        <p:spPr>
          <a:xfrm>
            <a:off x="838200" y="365125"/>
            <a:ext cx="10515600" cy="784945"/>
          </a:xfrm>
        </p:spPr>
        <p:txBody>
          <a:bodyPr/>
          <a:lstStyle/>
          <a:p>
            <a:r>
              <a:rPr lang="en-CA" b="1" dirty="0" err="1"/>
              <a:t>Duesberg</a:t>
            </a:r>
            <a:r>
              <a:rPr lang="en-CA" b="1" dirty="0"/>
              <a:t> and HIV</a:t>
            </a:r>
          </a:p>
        </p:txBody>
      </p:sp>
      <p:sp>
        <p:nvSpPr>
          <p:cNvPr id="3" name="Content Placeholder 2">
            <a:extLst>
              <a:ext uri="{FF2B5EF4-FFF2-40B4-BE49-F238E27FC236}">
                <a16:creationId xmlns:a16="http://schemas.microsoft.com/office/drawing/2014/main" id="{2820DBFE-0500-43CE-A276-472CFF89E27E}"/>
              </a:ext>
            </a:extLst>
          </p:cNvPr>
          <p:cNvSpPr>
            <a:spLocks noGrp="1"/>
          </p:cNvSpPr>
          <p:nvPr>
            <p:ph idx="1"/>
          </p:nvPr>
        </p:nvSpPr>
        <p:spPr>
          <a:xfrm>
            <a:off x="225459" y="1234912"/>
            <a:ext cx="10515600" cy="4904344"/>
          </a:xfrm>
        </p:spPr>
        <p:txBody>
          <a:bodyPr>
            <a:normAutofit/>
          </a:bodyPr>
          <a:lstStyle/>
          <a:p>
            <a:r>
              <a:rPr lang="en-CA" dirty="0"/>
              <a:t>Peter </a:t>
            </a:r>
            <a:r>
              <a:rPr lang="en-CA" dirty="0" err="1"/>
              <a:t>Duesberg</a:t>
            </a:r>
            <a:r>
              <a:rPr lang="en-CA" dirty="0"/>
              <a:t> is a Professor at Berkely known for his work on oncogenes– genes that have the ability to cause cancer</a:t>
            </a:r>
          </a:p>
          <a:p>
            <a:r>
              <a:rPr lang="en-CA" dirty="0"/>
              <a:t>Initially highly regarded for his cancer work, he proposed a hypothesis that has been highly disputed: AIDS is caused by long-term consumption of recreational and/or antiretroviral drugs and not HIV. </a:t>
            </a:r>
          </a:p>
          <a:p>
            <a:r>
              <a:rPr lang="en-CA" dirty="0"/>
              <a:t>Although this view has been extensively de-bunked, it was picked up by the South African Mbeki government and became public policy there. </a:t>
            </a:r>
          </a:p>
          <a:p>
            <a:r>
              <a:rPr lang="en-CA" dirty="0"/>
              <a:t>Mbeki denied antiretroviral drugs to citizens, claiming they were “poison” from the pharmaceutical industry, resulting in an estimated 300,000 preventable deaths. </a:t>
            </a:r>
          </a:p>
        </p:txBody>
      </p:sp>
      <p:pic>
        <p:nvPicPr>
          <p:cNvPr id="5" name="Picture 4" descr="A picture containing person, indoor, person, window&#10;&#10;Description automatically generated">
            <a:extLst>
              <a:ext uri="{FF2B5EF4-FFF2-40B4-BE49-F238E27FC236}">
                <a16:creationId xmlns:a16="http://schemas.microsoft.com/office/drawing/2014/main" id="{733ABF0D-F793-4850-9EC7-35DA4AD0F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9289" y="0"/>
            <a:ext cx="1917571" cy="2066334"/>
          </a:xfrm>
          <a:prstGeom prst="rect">
            <a:avLst/>
          </a:prstGeom>
        </p:spPr>
      </p:pic>
    </p:spTree>
    <p:extLst>
      <p:ext uri="{BB962C8B-B14F-4D97-AF65-F5344CB8AC3E}">
        <p14:creationId xmlns:p14="http://schemas.microsoft.com/office/powerpoint/2010/main" val="23007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6C477-C1F3-4C66-8A9F-886A22AB4921}"/>
              </a:ext>
            </a:extLst>
          </p:cNvPr>
          <p:cNvSpPr>
            <a:spLocks noGrp="1"/>
          </p:cNvSpPr>
          <p:nvPr>
            <p:ph type="title"/>
          </p:nvPr>
        </p:nvSpPr>
        <p:spPr/>
        <p:txBody>
          <a:bodyPr/>
          <a:lstStyle/>
          <a:p>
            <a:pPr algn="ctr"/>
            <a:r>
              <a:rPr lang="en-CA" b="1" dirty="0"/>
              <a:t>Kahneman, </a:t>
            </a:r>
            <a:r>
              <a:rPr lang="en-CA" b="1" dirty="0" err="1"/>
              <a:t>Sibony</a:t>
            </a:r>
            <a:r>
              <a:rPr lang="en-CA" b="1" dirty="0"/>
              <a:t> and Sunstein (2020):</a:t>
            </a:r>
          </a:p>
        </p:txBody>
      </p:sp>
      <p:sp>
        <p:nvSpPr>
          <p:cNvPr id="3" name="Content Placeholder 2">
            <a:extLst>
              <a:ext uri="{FF2B5EF4-FFF2-40B4-BE49-F238E27FC236}">
                <a16:creationId xmlns:a16="http://schemas.microsoft.com/office/drawing/2014/main" id="{DC8EA8E9-D7E1-4E8C-BFB0-018FF4BB1987}"/>
              </a:ext>
            </a:extLst>
          </p:cNvPr>
          <p:cNvSpPr>
            <a:spLocks noGrp="1"/>
          </p:cNvSpPr>
          <p:nvPr>
            <p:ph idx="1"/>
          </p:nvPr>
        </p:nvSpPr>
        <p:spPr/>
        <p:txBody>
          <a:bodyPr/>
          <a:lstStyle/>
          <a:p>
            <a:r>
              <a:rPr lang="en-CA" dirty="0"/>
              <a:t>Experts vs Respect-Experts</a:t>
            </a:r>
          </a:p>
          <a:p>
            <a:pPr marL="0" indent="0">
              <a:buNone/>
            </a:pPr>
            <a:endParaRPr lang="en-CA" dirty="0"/>
          </a:p>
          <a:p>
            <a:r>
              <a:rPr lang="en-CA" dirty="0"/>
              <a:t>They define an “Expert” as someone with recognized qualifications –specialized training, a title, etc.</a:t>
            </a:r>
          </a:p>
          <a:p>
            <a:pPr marL="0" indent="0">
              <a:buNone/>
            </a:pPr>
            <a:endParaRPr lang="en-CA" dirty="0"/>
          </a:p>
          <a:p>
            <a:r>
              <a:rPr lang="en-CA" dirty="0"/>
              <a:t>They define a “Respect-Expert” as someone who has professional qualifications and training, but is also recognized and respected as a peer and expert by other experts in the field</a:t>
            </a:r>
          </a:p>
          <a:p>
            <a:pPr marL="0" indent="0">
              <a:buNone/>
            </a:pPr>
            <a:endParaRPr lang="en-CA" dirty="0"/>
          </a:p>
        </p:txBody>
      </p:sp>
    </p:spTree>
    <p:extLst>
      <p:ext uri="{BB962C8B-B14F-4D97-AF65-F5344CB8AC3E}">
        <p14:creationId xmlns:p14="http://schemas.microsoft.com/office/powerpoint/2010/main" val="421426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479E-3BDF-4A1C-98E1-F95F37C4410D}"/>
              </a:ext>
            </a:extLst>
          </p:cNvPr>
          <p:cNvSpPr>
            <a:spLocks noGrp="1"/>
          </p:cNvSpPr>
          <p:nvPr>
            <p:ph type="title"/>
          </p:nvPr>
        </p:nvSpPr>
        <p:spPr/>
        <p:txBody>
          <a:bodyPr/>
          <a:lstStyle/>
          <a:p>
            <a:endParaRPr lang="en-CA"/>
          </a:p>
        </p:txBody>
      </p:sp>
      <p:pic>
        <p:nvPicPr>
          <p:cNvPr id="4" name="Online Media 3" title="Andy Asks An Expert - How do we know what to believe when science changes?">
            <a:hlinkClick r:id="" action="ppaction://media"/>
            <a:extLst>
              <a:ext uri="{FF2B5EF4-FFF2-40B4-BE49-F238E27FC236}">
                <a16:creationId xmlns:a16="http://schemas.microsoft.com/office/drawing/2014/main" id="{7EEFE3F5-E557-4772-B996-ADF246F1C52D}"/>
              </a:ext>
            </a:extLst>
          </p:cNvPr>
          <p:cNvPicPr>
            <a:picLocks noGrp="1" noRot="1" noChangeAspect="1"/>
          </p:cNvPicPr>
          <p:nvPr>
            <p:ph idx="1"/>
            <a:videoFile r:link="rId1"/>
          </p:nvPr>
        </p:nvPicPr>
        <p:blipFill>
          <a:blip r:embed="rId3"/>
          <a:stretch>
            <a:fillRect/>
          </a:stretch>
        </p:blipFill>
        <p:spPr>
          <a:xfrm>
            <a:off x="754827" y="603315"/>
            <a:ext cx="10423295" cy="5889560"/>
          </a:xfrm>
          <a:prstGeom prst="rect">
            <a:avLst/>
          </a:prstGeom>
        </p:spPr>
      </p:pic>
    </p:spTree>
    <p:extLst>
      <p:ext uri="{BB962C8B-B14F-4D97-AF65-F5344CB8AC3E}">
        <p14:creationId xmlns:p14="http://schemas.microsoft.com/office/powerpoint/2010/main" val="279596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CE65-4CA5-48B4-AD0A-AABDB7106BB8}"/>
              </a:ext>
            </a:extLst>
          </p:cNvPr>
          <p:cNvSpPr>
            <a:spLocks noGrp="1"/>
          </p:cNvSpPr>
          <p:nvPr>
            <p:ph type="title"/>
          </p:nvPr>
        </p:nvSpPr>
        <p:spPr/>
        <p:txBody>
          <a:bodyPr/>
          <a:lstStyle/>
          <a:p>
            <a:endParaRPr lang="en-CA" dirty="0"/>
          </a:p>
        </p:txBody>
      </p:sp>
      <p:pic>
        <p:nvPicPr>
          <p:cNvPr id="5" name="Content Placeholder 4" descr="Text&#10;&#10;Description automatically generated with medium confidence">
            <a:extLst>
              <a:ext uri="{FF2B5EF4-FFF2-40B4-BE49-F238E27FC236}">
                <a16:creationId xmlns:a16="http://schemas.microsoft.com/office/drawing/2014/main" id="{C468AF01-C483-458F-8D84-DFEE66B39D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9126" y="551606"/>
            <a:ext cx="5071620" cy="5916891"/>
          </a:xfrm>
        </p:spPr>
      </p:pic>
    </p:spTree>
    <p:extLst>
      <p:ext uri="{BB962C8B-B14F-4D97-AF65-F5344CB8AC3E}">
        <p14:creationId xmlns:p14="http://schemas.microsoft.com/office/powerpoint/2010/main" val="306044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B586-8471-4ED4-A1E1-07E9FDE7BF27}"/>
              </a:ext>
            </a:extLst>
          </p:cNvPr>
          <p:cNvSpPr>
            <a:spLocks noGrp="1"/>
          </p:cNvSpPr>
          <p:nvPr>
            <p:ph type="title"/>
          </p:nvPr>
        </p:nvSpPr>
        <p:spPr/>
        <p:txBody>
          <a:bodyPr>
            <a:normAutofit/>
          </a:bodyPr>
          <a:lstStyle/>
          <a:p>
            <a:pPr algn="ctr"/>
            <a:r>
              <a:rPr lang="en-US" sz="4000" b="1" dirty="0">
                <a:effectLst/>
                <a:latin typeface="Arial" panose="020B0604020202020204" pitchFamily="34" charset="0"/>
                <a:ea typeface="Calibri" panose="020F0502020204030204" pitchFamily="34" charset="0"/>
                <a:cs typeface="Times New Roman" panose="02020603050405020304" pitchFamily="18" charset="0"/>
              </a:rPr>
              <a:t>How to become a media expert</a:t>
            </a:r>
            <a:endParaRPr lang="en-CA" sz="4000" b="1" dirty="0"/>
          </a:p>
        </p:txBody>
      </p:sp>
      <p:pic>
        <p:nvPicPr>
          <p:cNvPr id="5" name="Content Placeholder 4" descr="A collage of a person&#10;&#10;Description automatically generated with low confidence">
            <a:extLst>
              <a:ext uri="{FF2B5EF4-FFF2-40B4-BE49-F238E27FC236}">
                <a16:creationId xmlns:a16="http://schemas.microsoft.com/office/drawing/2014/main" id="{E9D19EF7-191D-4B17-81BA-293228DED1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0060" y="1787918"/>
            <a:ext cx="7736975" cy="4351338"/>
          </a:xfrm>
        </p:spPr>
      </p:pic>
    </p:spTree>
    <p:extLst>
      <p:ext uri="{BB962C8B-B14F-4D97-AF65-F5344CB8AC3E}">
        <p14:creationId xmlns:p14="http://schemas.microsoft.com/office/powerpoint/2010/main" val="268159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2CFF-FF70-4BA9-B97F-CCCBFD46C85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42C5989-FDC1-4E26-994A-2CE47DB45726}"/>
              </a:ext>
            </a:extLst>
          </p:cNvPr>
          <p:cNvSpPr>
            <a:spLocks noGrp="1"/>
          </p:cNvSpPr>
          <p:nvPr>
            <p:ph idx="1"/>
          </p:nvPr>
        </p:nvSpPr>
        <p:spPr/>
        <p:txBody>
          <a:bodyPr>
            <a:normAutofit/>
          </a:bodyPr>
          <a:lstStyle/>
          <a:p>
            <a:r>
              <a:rPr lang="en-CA" b="1" dirty="0"/>
              <a:t>1. 'Magic' weight-loss compounds </a:t>
            </a:r>
            <a:r>
              <a:rPr lang="en-CA" dirty="0"/>
              <a:t>(raspberry ketones, green tea)</a:t>
            </a:r>
          </a:p>
          <a:p>
            <a:r>
              <a:rPr lang="en-CA" b="1" dirty="0"/>
              <a:t>2. GMOs are unhealthy</a:t>
            </a:r>
          </a:p>
          <a:p>
            <a:r>
              <a:rPr lang="en-CA" b="1" dirty="0"/>
              <a:t>3. Cures for the common cold </a:t>
            </a:r>
            <a:r>
              <a:rPr lang="en-CA" dirty="0"/>
              <a:t>(</a:t>
            </a:r>
            <a:r>
              <a:rPr lang="en-CA" dirty="0" err="1"/>
              <a:t>Umckaloabo</a:t>
            </a:r>
            <a:r>
              <a:rPr lang="en-CA" dirty="0"/>
              <a:t> Root Extract)</a:t>
            </a:r>
          </a:p>
          <a:p>
            <a:pPr marL="360000" indent="0" algn="just">
              <a:buNone/>
            </a:pPr>
            <a:r>
              <a:rPr lang="en-CA" dirty="0"/>
              <a:t>"There is weak evidence that [this] extract could shorten the length of respiratory tract infections and relieve symptoms," according to the National Institutes of Health. "But these extracts can have side effects like stomach and bowel problems."</a:t>
            </a:r>
          </a:p>
          <a:p>
            <a:r>
              <a:rPr lang="en-CA" b="1" dirty="0"/>
              <a:t>4. Cure for restless legs</a:t>
            </a:r>
          </a:p>
          <a:p>
            <a:r>
              <a:rPr lang="en-CA" b="1" dirty="0"/>
              <a:t>5. Teeth whitening </a:t>
            </a:r>
            <a:r>
              <a:rPr lang="en-CA" dirty="0"/>
              <a:t>(strawberries and baking soda??)</a:t>
            </a:r>
          </a:p>
          <a:p>
            <a:endParaRPr lang="en-CA" dirty="0"/>
          </a:p>
          <a:p>
            <a:endParaRPr lang="en-CA" b="1" dirty="0"/>
          </a:p>
          <a:p>
            <a:endParaRPr lang="en-CA" dirty="0"/>
          </a:p>
        </p:txBody>
      </p:sp>
    </p:spTree>
    <p:extLst>
      <p:ext uri="{BB962C8B-B14F-4D97-AF65-F5344CB8AC3E}">
        <p14:creationId xmlns:p14="http://schemas.microsoft.com/office/powerpoint/2010/main" val="136331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2EB2-EE6A-475F-ADBA-F4069219160C}"/>
              </a:ext>
            </a:extLst>
          </p:cNvPr>
          <p:cNvSpPr>
            <a:spLocks noGrp="1"/>
          </p:cNvSpPr>
          <p:nvPr>
            <p:ph type="title"/>
          </p:nvPr>
        </p:nvSpPr>
        <p:spPr/>
        <p:txBody>
          <a:bodyPr>
            <a:normAutofit/>
          </a:bodyPr>
          <a:lstStyle/>
          <a:p>
            <a:pPr algn="ctr"/>
            <a:r>
              <a:rPr lang="en-US" sz="3200" b="1" dirty="0">
                <a:effectLst/>
                <a:latin typeface="Arial" panose="020B0604020202020204" pitchFamily="34" charset="0"/>
                <a:ea typeface="Calibri" panose="020F0502020204030204" pitchFamily="34" charset="0"/>
                <a:cs typeface="Times New Roman" panose="02020603050405020304" pitchFamily="18" charset="0"/>
              </a:rPr>
              <a:t>Why people distrust experts</a:t>
            </a:r>
            <a:endParaRPr lang="en-CA" sz="3200" b="1" dirty="0"/>
          </a:p>
        </p:txBody>
      </p:sp>
      <p:sp>
        <p:nvSpPr>
          <p:cNvPr id="3" name="Content Placeholder 2">
            <a:extLst>
              <a:ext uri="{FF2B5EF4-FFF2-40B4-BE49-F238E27FC236}">
                <a16:creationId xmlns:a16="http://schemas.microsoft.com/office/drawing/2014/main" id="{0DA967D9-1810-4CA0-A636-BC32CCFDD402}"/>
              </a:ext>
            </a:extLst>
          </p:cNvPr>
          <p:cNvSpPr>
            <a:spLocks noGrp="1"/>
          </p:cNvSpPr>
          <p:nvPr>
            <p:ph idx="1"/>
          </p:nvPr>
        </p:nvSpPr>
        <p:spPr/>
        <p:txBody>
          <a:bodyPr>
            <a:normAutofit lnSpcReduction="10000"/>
          </a:bodyPr>
          <a:lstStyle/>
          <a:p>
            <a:r>
              <a:rPr lang="en-CA" dirty="0"/>
              <a:t>Access to an array of information – good, bad, and terrible</a:t>
            </a:r>
          </a:p>
          <a:p>
            <a:r>
              <a:rPr lang="en-CA" dirty="0"/>
              <a:t>Credible sources of information are often only readable by other experts in the field – academic jargon, specialist know-how</a:t>
            </a:r>
          </a:p>
          <a:p>
            <a:r>
              <a:rPr lang="en-CA" dirty="0"/>
              <a:t>Credible sources are often ‘paywalled’ &amp; therefore not accessible</a:t>
            </a:r>
          </a:p>
          <a:p>
            <a:r>
              <a:rPr lang="en-CA" dirty="0"/>
              <a:t>Lack of agreement among experts allows cherry-picking</a:t>
            </a:r>
          </a:p>
          <a:p>
            <a:r>
              <a:rPr lang="en-CA" dirty="0"/>
              <a:t>Scientific fraud</a:t>
            </a:r>
          </a:p>
          <a:p>
            <a:r>
              <a:rPr lang="en-CA" dirty="0"/>
              <a:t>Scientific error</a:t>
            </a:r>
          </a:p>
          <a:p>
            <a:r>
              <a:rPr lang="en-CA" dirty="0"/>
              <a:t>Politicization of science </a:t>
            </a:r>
          </a:p>
          <a:p>
            <a:r>
              <a:rPr lang="en-CA" dirty="0"/>
              <a:t>BUT THE NUMBER ONE ISSUE (ACCORDING TO ME):</a:t>
            </a:r>
          </a:p>
          <a:p>
            <a:endParaRPr lang="en-CA" dirty="0"/>
          </a:p>
        </p:txBody>
      </p:sp>
    </p:spTree>
    <p:extLst>
      <p:ext uri="{BB962C8B-B14F-4D97-AF65-F5344CB8AC3E}">
        <p14:creationId xmlns:p14="http://schemas.microsoft.com/office/powerpoint/2010/main" val="72755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9B3A-3786-45EE-868B-B2009D3BDB3B}"/>
              </a:ext>
            </a:extLst>
          </p:cNvPr>
          <p:cNvSpPr>
            <a:spLocks noGrp="1"/>
          </p:cNvSpPr>
          <p:nvPr>
            <p:ph type="title"/>
          </p:nvPr>
        </p:nvSpPr>
        <p:spPr/>
        <p:txBody>
          <a:bodyPr/>
          <a:lstStyle/>
          <a:p>
            <a:pPr algn="ctr"/>
            <a:r>
              <a:rPr lang="en-CA" b="1" dirty="0"/>
              <a:t>Lack of understanding of how science works</a:t>
            </a:r>
          </a:p>
        </p:txBody>
      </p:sp>
      <p:pic>
        <p:nvPicPr>
          <p:cNvPr id="5" name="Content Placeholder 4" descr="A picture containing text&#10;&#10;Description automatically generated">
            <a:extLst>
              <a:ext uri="{FF2B5EF4-FFF2-40B4-BE49-F238E27FC236}">
                <a16:creationId xmlns:a16="http://schemas.microsoft.com/office/drawing/2014/main" id="{ECB98401-C7D1-4EB3-9333-B9089ED8CE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6326" y="1618653"/>
            <a:ext cx="5239347" cy="5239347"/>
          </a:xfrm>
        </p:spPr>
      </p:pic>
    </p:spTree>
    <p:extLst>
      <p:ext uri="{BB962C8B-B14F-4D97-AF65-F5344CB8AC3E}">
        <p14:creationId xmlns:p14="http://schemas.microsoft.com/office/powerpoint/2010/main" val="357725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3DA91-B2CC-4189-B493-5BAD6393DC2C}"/>
              </a:ext>
            </a:extLst>
          </p:cNvPr>
          <p:cNvSpPr>
            <a:spLocks noGrp="1"/>
          </p:cNvSpPr>
          <p:nvPr>
            <p:ph type="title"/>
          </p:nvPr>
        </p:nvSpPr>
        <p:spPr/>
        <p:txBody>
          <a:bodyPr/>
          <a:lstStyle/>
          <a:p>
            <a:r>
              <a:rPr lang="en-CA" b="1" dirty="0"/>
              <a:t>Julian Sanchez has something to say about the problem with this:</a:t>
            </a:r>
          </a:p>
        </p:txBody>
      </p:sp>
      <p:pic>
        <p:nvPicPr>
          <p:cNvPr id="5" name="Content Placeholder 4" descr="Graphical user interface, text, application&#10;&#10;Description automatically generated">
            <a:extLst>
              <a:ext uri="{FF2B5EF4-FFF2-40B4-BE49-F238E27FC236}">
                <a16:creationId xmlns:a16="http://schemas.microsoft.com/office/drawing/2014/main" id="{959707B7-ECFD-49BD-86BD-F150D0A3D5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9940" y="990198"/>
            <a:ext cx="3782024" cy="5785788"/>
          </a:xfrm>
        </p:spPr>
      </p:pic>
    </p:spTree>
    <p:extLst>
      <p:ext uri="{BB962C8B-B14F-4D97-AF65-F5344CB8AC3E}">
        <p14:creationId xmlns:p14="http://schemas.microsoft.com/office/powerpoint/2010/main" val="8979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6F7B-82D1-4AF2-B3FA-6CAD5C6A6E1D}"/>
              </a:ext>
            </a:extLst>
          </p:cNvPr>
          <p:cNvSpPr>
            <a:spLocks noGrp="1"/>
          </p:cNvSpPr>
          <p:nvPr>
            <p:ph type="title"/>
          </p:nvPr>
        </p:nvSpPr>
        <p:spPr/>
        <p:txBody>
          <a:bodyPr/>
          <a:lstStyle/>
          <a:p>
            <a:endParaRPr lang="en-CA" dirty="0"/>
          </a:p>
        </p:txBody>
      </p:sp>
      <p:pic>
        <p:nvPicPr>
          <p:cNvPr id="5" name="Content Placeholder 4" descr="Text&#10;&#10;Description automatically generated">
            <a:extLst>
              <a:ext uri="{FF2B5EF4-FFF2-40B4-BE49-F238E27FC236}">
                <a16:creationId xmlns:a16="http://schemas.microsoft.com/office/drawing/2014/main" id="{74C0A102-9E27-4E04-A0C9-9DC112DFE7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959" y="365124"/>
            <a:ext cx="7304614" cy="3415023"/>
          </a:xfrm>
        </p:spPr>
      </p:pic>
      <p:pic>
        <p:nvPicPr>
          <p:cNvPr id="7" name="Picture 6" descr="Text&#10;&#10;Description automatically generated">
            <a:extLst>
              <a:ext uri="{FF2B5EF4-FFF2-40B4-BE49-F238E27FC236}">
                <a16:creationId xmlns:a16="http://schemas.microsoft.com/office/drawing/2014/main" id="{5D2F5F37-F81E-43B4-84E3-EA5CF07DB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269" y="3283910"/>
            <a:ext cx="5578323" cy="3574090"/>
          </a:xfrm>
          <a:prstGeom prst="rect">
            <a:avLst/>
          </a:prstGeom>
        </p:spPr>
      </p:pic>
    </p:spTree>
    <p:extLst>
      <p:ext uri="{BB962C8B-B14F-4D97-AF65-F5344CB8AC3E}">
        <p14:creationId xmlns:p14="http://schemas.microsoft.com/office/powerpoint/2010/main" val="18324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5252D-2397-428B-8DC4-CA37EA75D993}"/>
              </a:ext>
            </a:extLst>
          </p:cNvPr>
          <p:cNvSpPr>
            <a:spLocks noGrp="1"/>
          </p:cNvSpPr>
          <p:nvPr>
            <p:ph type="title"/>
          </p:nvPr>
        </p:nvSpPr>
        <p:spPr/>
        <p:txBody>
          <a:bodyPr/>
          <a:lstStyle/>
          <a:p>
            <a:endParaRPr lang="en-CA"/>
          </a:p>
        </p:txBody>
      </p:sp>
      <p:pic>
        <p:nvPicPr>
          <p:cNvPr id="5" name="Content Placeholder 4" descr="Text, timeline&#10;&#10;Description automatically generated">
            <a:extLst>
              <a:ext uri="{FF2B5EF4-FFF2-40B4-BE49-F238E27FC236}">
                <a16:creationId xmlns:a16="http://schemas.microsoft.com/office/drawing/2014/main" id="{24FDEA4A-1F4E-4B18-B78E-BE95367425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9443" y="198743"/>
            <a:ext cx="5373278" cy="6460514"/>
          </a:xfrm>
        </p:spPr>
      </p:pic>
    </p:spTree>
    <p:extLst>
      <p:ext uri="{BB962C8B-B14F-4D97-AF65-F5344CB8AC3E}">
        <p14:creationId xmlns:p14="http://schemas.microsoft.com/office/powerpoint/2010/main" val="1135525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659</Words>
  <Application>Microsoft Office PowerPoint</Application>
  <PresentationFormat>Widescreen</PresentationFormat>
  <Paragraphs>53</Paragraphs>
  <Slides>21</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Expertise</vt:lpstr>
      <vt:lpstr>Kahneman, Sibony and Sunstein (2020):</vt:lpstr>
      <vt:lpstr>How to become a media expert</vt:lpstr>
      <vt:lpstr>PowerPoint Presentation</vt:lpstr>
      <vt:lpstr>Why people distrust experts</vt:lpstr>
      <vt:lpstr>Lack of understanding of how science works</vt:lpstr>
      <vt:lpstr>Julian Sanchez has something to say about the problem with this:</vt:lpstr>
      <vt:lpstr>PowerPoint Presentation</vt:lpstr>
      <vt:lpstr>PowerPoint Presentation</vt:lpstr>
      <vt:lpstr>One of my Favourite Examples: </vt:lpstr>
      <vt:lpstr>PowerPoint Presentation</vt:lpstr>
      <vt:lpstr>PowerPoint Presentation</vt:lpstr>
      <vt:lpstr>Connecticut EMS Advisory Board (Training &amp; Education Committee): </vt:lpstr>
      <vt:lpstr>PowerPoint Presentation</vt:lpstr>
      <vt:lpstr>Another scholar from the University of Facebook</vt:lpstr>
      <vt:lpstr>When experts get it wrong - Pauling</vt:lpstr>
      <vt:lpstr>Vitamin C</vt:lpstr>
      <vt:lpstr>When faced with evidence he was wrong, what did Pauling do? </vt:lpstr>
      <vt:lpstr>Duesberg and HIV</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Expertise</dc:title>
  <dc:creator>Laura Huey</dc:creator>
  <cp:lastModifiedBy>Laura Huey</cp:lastModifiedBy>
  <cp:revision>16</cp:revision>
  <dcterms:created xsi:type="dcterms:W3CDTF">2021-11-14T18:16:06Z</dcterms:created>
  <dcterms:modified xsi:type="dcterms:W3CDTF">2022-02-04T15:46:52Z</dcterms:modified>
</cp:coreProperties>
</file>