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9" r:id="rId7"/>
    <p:sldId id="263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34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8E57-BFA9-4E91-A4CD-635A81F65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F33E1-733D-4004-9B73-B1B45C0B0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E93EC-50C4-49E9-9118-1BEEA753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108AC-0AB0-42E1-B96D-5AA654C4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63E95-BE96-483C-B28E-9615C037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225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9ABB-3160-4A15-8288-DBA3B121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DDE84-96E7-4878-BF7A-823414858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FD2C9-492C-4C29-A8D0-9B760AA5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EA68-3B22-4BD9-BEE8-10D2EC25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EC91D-71D7-41DD-8319-FC0401E5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03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B4A44-2FE2-4E16-9182-5A76028D7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B92F1-30DA-4DCA-B8AA-6C9A3098A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A90A-D162-49C2-9FDB-25E936F93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5DF9-7F59-4CF9-8AC9-7022090E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BC4F-5B23-4F4D-B859-FB2DE28D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53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B1E1-E543-403D-91DC-214C9564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930BF-7F00-4BFF-8013-AB819370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70CC9-C650-4087-BE1F-94E292E1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EEC79-A0F0-4FF9-9FBD-65B70CF5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8FE50-6F36-427F-8B19-93C84E97C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58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D2A9-B780-4B85-9B69-6E8CF3BF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BA751-B30F-432A-8E7B-701757D39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BE28E-AA6F-4E8D-8D8F-32EDB42B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FAC03-A05A-439F-9698-2359FB959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CF178-1DE7-4399-B0E8-0A970661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99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EE3BF-72CA-4C88-9DF4-82CD68C2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ABA20-0ABB-4E44-BB97-DECDBF905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79754-6903-4959-B0E7-AB85322D1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41C9C-EA71-4371-A197-750E05C8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4AA18-0A21-4801-8206-D11DFDE3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C92C7-738B-409D-9541-93C83EBA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91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C149-5B36-46EF-A550-995BB3E7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50CC1-7D12-475C-861D-2DBEA4EAD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3509C-BFC1-408A-9187-FA5625F5C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4E2AF-EE18-46BD-B52F-11D2DAA91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F29BC3-DA84-47FB-921C-3690A0244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2392D8-4941-40F9-AC2F-2F78A081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EB978-E79E-4161-B588-A1E4EC2C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DDED5B-7DE9-4CA9-98C1-07AE4AE1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04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F99E3-C1CD-4227-83FA-876BA9F6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1156C-7E76-434E-93D7-F70279F9E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C4548-A24B-4AD4-910F-1F7E0518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F5A43-846A-4E52-BE57-5BDBE8BF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30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1D6B1-9667-4B2E-85E9-1492DA9B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1A845-BF2E-4FB1-96DD-7E7355A6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9AD78-0684-40F4-9F90-E02C9B4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1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5042-EA80-4E49-ACE9-3925ABD1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FEEE-D662-4602-AC0D-1F55C1E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CE00B-8376-4C47-B77F-BBB6BB291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08809-15B4-4A32-845C-EB4A2EA9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06B12-AF5B-4E4B-A1D5-213DE562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4D0F-9AEA-4416-A1F1-96DBC04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FFB4-6EBE-4E72-997F-60A091B1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59C57-1956-467E-8924-E73FCB1E5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77889-1547-4E3C-8519-5182E4FEC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134E5-C35B-469D-BA04-01358AA1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D7FAD-7C69-4D4C-A281-9281D976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041DF-5C1B-442A-95FC-9943BCCE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014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EB469-24C1-4577-8C46-E4E680F5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2FBFF-25A3-4E2C-AB7F-EFF8F9500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C0299-81A1-481C-B42E-6F36E96FF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346DC-CBA4-47A9-8D81-F362E1544EBC}" type="datetimeFigureOut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1A7F4-9226-4B5C-BD76-6E7AF9A04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E3AE1-529E-4104-ABD1-6955C8598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11A03-657A-4292-A53F-EC7A567DBC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74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BD77-EEC6-497B-80B4-1B9A2281C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21975"/>
            <a:ext cx="9144000" cy="2387600"/>
          </a:xfrm>
        </p:spPr>
        <p:txBody>
          <a:bodyPr/>
          <a:lstStyle/>
          <a:p>
            <a:r>
              <a:rPr lang="en-CA" dirty="0"/>
              <a:t>The art of dissent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C078C-1918-42D9-B8C6-5F2D52A1B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918260-F1FF-48AE-8D06-289E7AEFD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05" y="2374360"/>
            <a:ext cx="6815847" cy="42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41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CD13-6435-4C90-8310-1AE3A78D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Special cases – gender (Grant)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74AA16-C556-4320-A3D9-BE26B7735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0" y="1400675"/>
            <a:ext cx="9358008" cy="5292937"/>
          </a:xfrm>
        </p:spPr>
      </p:pic>
    </p:spTree>
    <p:extLst>
      <p:ext uri="{BB962C8B-B14F-4D97-AF65-F5344CB8AC3E}">
        <p14:creationId xmlns:p14="http://schemas.microsoft.com/office/powerpoint/2010/main" val="261086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9ED62-75DB-4F6B-926D-D6BE9BB3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Special, special cases – double minorities </a:t>
            </a:r>
            <a:r>
              <a:rPr lang="en-CA" sz="2400" dirty="0"/>
              <a:t>(Grant)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C74E3-06E2-4B4E-BE3E-1308C9E6C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31" y="1449421"/>
            <a:ext cx="10589721" cy="36478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B571EC-04E0-45AF-9DBF-02F8D53BF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39" y="5097294"/>
            <a:ext cx="2009167" cy="15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7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4703-E190-499C-888B-EF26B9C2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The middle-manager problem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D34E66-6148-4C63-8D0D-B03FBD5EF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11" y="1406099"/>
            <a:ext cx="6452640" cy="5202967"/>
          </a:xfrm>
        </p:spPr>
      </p:pic>
    </p:spTree>
    <p:extLst>
      <p:ext uri="{BB962C8B-B14F-4D97-AF65-F5344CB8AC3E}">
        <p14:creationId xmlns:p14="http://schemas.microsoft.com/office/powerpoint/2010/main" val="46261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FAF8-7F33-42F8-B841-8E0DA70C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84C095-0395-4985-9D15-06634D80B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953"/>
            <a:ext cx="11781631" cy="3511686"/>
          </a:xfrm>
        </p:spPr>
      </p:pic>
    </p:spTree>
    <p:extLst>
      <p:ext uri="{BB962C8B-B14F-4D97-AF65-F5344CB8AC3E}">
        <p14:creationId xmlns:p14="http://schemas.microsoft.com/office/powerpoint/2010/main" val="84390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1D304-9961-4497-A7A7-14B7A187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err="1"/>
              <a:t>Idiosyncracy</a:t>
            </a:r>
            <a:r>
              <a:rPr lang="en-CA" dirty="0"/>
              <a:t> credits (Hollander)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DB1DA2-98FA-476B-979E-368D0F78B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7" y="2026899"/>
            <a:ext cx="8141196" cy="3497208"/>
          </a:xfrm>
        </p:spPr>
      </p:pic>
    </p:spTree>
    <p:extLst>
      <p:ext uri="{BB962C8B-B14F-4D97-AF65-F5344CB8AC3E}">
        <p14:creationId xmlns:p14="http://schemas.microsoft.com/office/powerpoint/2010/main" val="332947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C4B4-D8FD-417A-B82A-741A03DE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5147"/>
          </a:xfrm>
        </p:spPr>
        <p:txBody>
          <a:bodyPr/>
          <a:lstStyle/>
          <a:p>
            <a:r>
              <a:rPr lang="en-CA" b="1" dirty="0"/>
              <a:t>What might be some ways in which a potential change agent could accrue </a:t>
            </a:r>
            <a:r>
              <a:rPr lang="en-CA" b="1" dirty="0" err="1"/>
              <a:t>idiosyncracy</a:t>
            </a:r>
            <a:r>
              <a:rPr lang="en-CA" b="1" dirty="0"/>
              <a:t> credits?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5FBC19-82B2-4E5F-A813-CD4D1A024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97" y="2084115"/>
            <a:ext cx="4280170" cy="4408760"/>
          </a:xfrm>
        </p:spPr>
      </p:pic>
    </p:spTree>
    <p:extLst>
      <p:ext uri="{BB962C8B-B14F-4D97-AF65-F5344CB8AC3E}">
        <p14:creationId xmlns:p14="http://schemas.microsoft.com/office/powerpoint/2010/main" val="226158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024-259D-486A-B437-25C9A246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*break time*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6F011-9408-41AF-A555-85D493F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</p:spTree>
    <p:extLst>
      <p:ext uri="{BB962C8B-B14F-4D97-AF65-F5344CB8AC3E}">
        <p14:creationId xmlns:p14="http://schemas.microsoft.com/office/powerpoint/2010/main" val="84744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A8E4-B77D-44E2-A5C9-CA11C09B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Dissent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DDA32-6C1B-4BFD-95DE-76A502876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15" y="1690688"/>
            <a:ext cx="7023370" cy="4559029"/>
          </a:xfrm>
        </p:spPr>
      </p:pic>
    </p:spTree>
    <p:extLst>
      <p:ext uri="{BB962C8B-B14F-4D97-AF65-F5344CB8AC3E}">
        <p14:creationId xmlns:p14="http://schemas.microsoft.com/office/powerpoint/2010/main" val="34328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8E549-0A90-4AD9-AAAF-5E36E9FB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Paradigm and paradigm shifts (Kuhn)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B3699-9FD2-4A1D-8A1C-8F296A226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543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/>
              <a:t>Paradigm: "universally recognized scientific achievements that, for a time, provide model problems and solutions for a community of researchers“ …"Paradigms gain their status because they are more successful than their competitors in solving a few problems that the group of practitioners has come to recognize as acute."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9DE93-9A51-4447-AA9A-F2684B234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59" y="4928128"/>
            <a:ext cx="3839852" cy="15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41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B990-E3EF-4775-818C-A2BB0493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3326"/>
          </a:xfrm>
        </p:spPr>
        <p:txBody>
          <a:bodyPr>
            <a:normAutofit fontScale="90000"/>
          </a:bodyPr>
          <a:lstStyle/>
          <a:p>
            <a:r>
              <a:rPr lang="en-CA" sz="4000" b="1" dirty="0"/>
              <a:t>Paradigm shift: completely changes the scientific theory itself and radically alters the way in which it seeks to understand reality.</a:t>
            </a:r>
            <a:br>
              <a:rPr lang="en-CA" dirty="0"/>
            </a:b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FA0DD2-9E94-44A5-8F08-6D4A28657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80981"/>
            <a:ext cx="3688404" cy="3775044"/>
          </a:xfrm>
        </p:spPr>
      </p:pic>
    </p:spTree>
    <p:extLst>
      <p:ext uri="{BB962C8B-B14F-4D97-AF65-F5344CB8AC3E}">
        <p14:creationId xmlns:p14="http://schemas.microsoft.com/office/powerpoint/2010/main" val="39450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8032-C2A7-4EFB-A40D-3DE08C1D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Paradigm shifting (and the Semmelweis reflex)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C7DB-819F-49CF-A4C6-AE01B7EF2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“The Semmelweis reflex or ‘Semmelweis effect’ is a metaphor for the reflex-like tendency to reject new evidence or new knowledge because it contradicts established norms, beliefs or paradigms.”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E8219-D626-489A-BD7D-707E5727D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74" y="3216275"/>
            <a:ext cx="46482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B97A-90D2-4953-A937-659DE45E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015"/>
          </a:xfrm>
        </p:spPr>
        <p:txBody>
          <a:bodyPr/>
          <a:lstStyle/>
          <a:p>
            <a:pPr algn="ctr"/>
            <a:r>
              <a:rPr lang="en-CA" b="1" dirty="0"/>
              <a:t>Groupthink </a:t>
            </a:r>
            <a:r>
              <a:rPr lang="en-CA" sz="2400" b="1" dirty="0"/>
              <a:t>(Kaplan)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E7F73-F575-4021-B123-CECF769ED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77" y="1368715"/>
            <a:ext cx="7371121" cy="52266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229C1-8141-402D-A79C-2F45FCD49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22" y="133526"/>
            <a:ext cx="2857899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0829-6EA7-4EAE-8B85-8137F3DA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Dissent and fear (Kaplan)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A29A9C-49D0-4D47-9718-DBB5A6972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60" y="1535126"/>
            <a:ext cx="8813259" cy="4727112"/>
          </a:xfrm>
        </p:spPr>
      </p:pic>
    </p:spTree>
    <p:extLst>
      <p:ext uri="{BB962C8B-B14F-4D97-AF65-F5344CB8AC3E}">
        <p14:creationId xmlns:p14="http://schemas.microsoft.com/office/powerpoint/2010/main" val="6761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269-14E0-4700-952D-B9730E490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Dissent within organizations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E52CF-70E0-46B5-83DF-F59A97CBF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7" y="1429001"/>
            <a:ext cx="11213093" cy="37424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750D5-F8AE-4BDF-9980-2F23F061D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5" y="4806015"/>
            <a:ext cx="3634211" cy="21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8A9C6-C7B4-4850-BCA2-E1F8F5E6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Power vs. status </a:t>
            </a:r>
            <a:r>
              <a:rPr lang="en-CA" sz="2800" b="1" dirty="0"/>
              <a:t>(Grant)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114D31-0975-4D0F-B6B2-1FD31DD00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69" y="1620988"/>
            <a:ext cx="6719636" cy="46973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916B1-2BBC-4A2D-BDE5-0BC90F0F2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69" y="2663757"/>
            <a:ext cx="2242226" cy="224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3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195</Words>
  <Application>Microsoft Office PowerPoint</Application>
  <PresentationFormat>Widescreen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art of dissent</vt:lpstr>
      <vt:lpstr>Dissent</vt:lpstr>
      <vt:lpstr>Paradigm and paradigm shifts (Kuhn)</vt:lpstr>
      <vt:lpstr>Paradigm shift: completely changes the scientific theory itself and radically alters the way in which it seeks to understand reality. </vt:lpstr>
      <vt:lpstr>Paradigm shifting (and the Semmelweis reflex)</vt:lpstr>
      <vt:lpstr>Groupthink (Kaplan)</vt:lpstr>
      <vt:lpstr>Dissent and fear (Kaplan)</vt:lpstr>
      <vt:lpstr>Dissent within organizations</vt:lpstr>
      <vt:lpstr>Power vs. status (Grant)</vt:lpstr>
      <vt:lpstr>Special cases – gender (Grant)</vt:lpstr>
      <vt:lpstr>Special, special cases – double minorities (Grant)</vt:lpstr>
      <vt:lpstr>The middle-manager problem</vt:lpstr>
      <vt:lpstr>PowerPoint Presentation</vt:lpstr>
      <vt:lpstr>Idiosyncracy credits (Hollander)</vt:lpstr>
      <vt:lpstr>What might be some ways in which a potential change agent could accrue idiosyncracy credits? </vt:lpstr>
      <vt:lpstr>*break time*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dissent</dc:title>
  <dc:creator>Laura</dc:creator>
  <cp:lastModifiedBy>Laura Huey</cp:lastModifiedBy>
  <cp:revision>24</cp:revision>
  <dcterms:created xsi:type="dcterms:W3CDTF">2018-02-10T15:10:59Z</dcterms:created>
  <dcterms:modified xsi:type="dcterms:W3CDTF">2020-09-27T16:20:21Z</dcterms:modified>
</cp:coreProperties>
</file>